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63"/>
  </p:notesMasterIdLst>
  <p:sldIdLst>
    <p:sldId id="286" r:id="rId2"/>
    <p:sldId id="292" r:id="rId3"/>
    <p:sldId id="2186" r:id="rId4"/>
    <p:sldId id="2187" r:id="rId5"/>
    <p:sldId id="1013" r:id="rId6"/>
    <p:sldId id="2188" r:id="rId7"/>
    <p:sldId id="2191" r:id="rId8"/>
    <p:sldId id="2193" r:id="rId9"/>
    <p:sldId id="2196" r:id="rId10"/>
    <p:sldId id="2197" r:id="rId11"/>
    <p:sldId id="2199" r:id="rId12"/>
    <p:sldId id="1032" r:id="rId13"/>
    <p:sldId id="2202" r:id="rId14"/>
    <p:sldId id="1037" r:id="rId15"/>
    <p:sldId id="1038" r:id="rId16"/>
    <p:sldId id="1040" r:id="rId17"/>
    <p:sldId id="2203" r:id="rId18"/>
    <p:sldId id="1043" r:id="rId19"/>
    <p:sldId id="2206" r:id="rId20"/>
    <p:sldId id="1049" r:id="rId21"/>
    <p:sldId id="2207" r:id="rId22"/>
    <p:sldId id="1052" r:id="rId23"/>
    <p:sldId id="2208" r:id="rId24"/>
    <p:sldId id="1276" r:id="rId25"/>
    <p:sldId id="1277" r:id="rId26"/>
    <p:sldId id="1053" r:id="rId27"/>
    <p:sldId id="1054" r:id="rId28"/>
    <p:sldId id="2210" r:id="rId29"/>
    <p:sldId id="2212" r:id="rId30"/>
    <p:sldId id="2215" r:id="rId31"/>
    <p:sldId id="2219" r:id="rId32"/>
    <p:sldId id="2220" r:id="rId33"/>
    <p:sldId id="2111" r:id="rId34"/>
    <p:sldId id="2221" r:id="rId35"/>
    <p:sldId id="2156" r:id="rId36"/>
    <p:sldId id="2157" r:id="rId37"/>
    <p:sldId id="2222" r:id="rId38"/>
    <p:sldId id="1083" r:id="rId39"/>
    <p:sldId id="2223" r:id="rId40"/>
    <p:sldId id="1088" r:id="rId41"/>
    <p:sldId id="2224" r:id="rId42"/>
    <p:sldId id="2112" r:id="rId43"/>
    <p:sldId id="2226" r:id="rId44"/>
    <p:sldId id="2227" r:id="rId45"/>
    <p:sldId id="2229" r:id="rId46"/>
    <p:sldId id="2230" r:id="rId47"/>
    <p:sldId id="2231" r:id="rId48"/>
    <p:sldId id="1103" r:id="rId49"/>
    <p:sldId id="2163" r:id="rId50"/>
    <p:sldId id="2182" r:id="rId51"/>
    <p:sldId id="2180" r:id="rId52"/>
    <p:sldId id="2179" r:id="rId53"/>
    <p:sldId id="1113" r:id="rId54"/>
    <p:sldId id="2169" r:id="rId55"/>
    <p:sldId id="1117" r:id="rId56"/>
    <p:sldId id="1118" r:id="rId57"/>
    <p:sldId id="2234" r:id="rId58"/>
    <p:sldId id="2178" r:id="rId59"/>
    <p:sldId id="2172" r:id="rId60"/>
    <p:sldId id="1124" r:id="rId61"/>
    <p:sldId id="2177" r:id="rId62"/>
  </p:sldIdLst>
  <p:sldSz cx="12192000" cy="6858000"/>
  <p:notesSz cx="6858000" cy="9144000"/>
  <p:embeddedFontLs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Consolas" panose="020B0609020204030204" pitchFamily="49" charset="0"/>
      <p:regular r:id="rId68"/>
      <p:bold r:id="rId69"/>
      <p:italic r:id="rId70"/>
      <p:boldItalic r:id="rId71"/>
    </p:embeddedFont>
    <p:embeddedFont>
      <p:font typeface="Open Sans" panose="020B0606030504020204" pitchFamily="34" charset="0"/>
      <p:regular r:id="rId72"/>
      <p:bold r:id="rId7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7E4"/>
    <a:srgbClr val="004685"/>
    <a:srgbClr val="7F7F7F"/>
    <a:srgbClr val="016CB5"/>
    <a:srgbClr val="008438"/>
    <a:srgbClr val="001B52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21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3.fntdata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5/14/20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1A37F7-1A90-4E51-A507-1AEFE7B69E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5237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1A37F7-1A90-4E51-A507-1AEFE7B69E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22306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55988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9387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9211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8596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7509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58705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21728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99607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5179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28407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516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16032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3808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88061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75860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64486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61520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36897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0470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3063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3801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3379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5510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0956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6945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6100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49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>
              <a:solidFill>
                <a:srgbClr val="1737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270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744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indexing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indexing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indexing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indexing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indexing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random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random.htm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api.html#api-dataframe-stats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api.html#api-dataframe-stats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api.html#api-dataframe-stats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generated/pandas.read_excel.html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umpy.org/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generated/pandas.ExcelFile.parse.html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elp.com/dataset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seaborn.pydata.org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dsintro.html#datafram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pandas.pydata.org/pandas-docs/stable/dsintro.html#datafram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90CC3-920E-AE44-AA0F-36BB64BEC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</a:t>
            </a:r>
            <a:r>
              <a:rPr lang="en-US" dirty="0" err="1"/>
              <a:t>Krakowsky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35C3A-9722-CE4B-9F3B-D5426B848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1340150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B8D54-8C99-DF4E-8A6C-42F50F1B7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Select just the business names using the “name” of the attribute in between square brackets []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df[”name"]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name for every record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Query the location for the first 100 businesses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atts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["name", 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city_id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state_id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”]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#store the list of attributes in a list</a:t>
            </a:r>
            <a:b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atts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].head(100)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This only shows the id for each city and state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How can we get the actual values?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10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247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Joining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0C98B-755D-724C-A24A-197C7FC95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2C77"/>
                </a:solidFill>
              </a:rPr>
              <a:t>We need to look up the values in the “cities” sheet and “states” sheet</a:t>
            </a:r>
          </a:p>
          <a:p>
            <a:pPr lvl="1">
              <a:defRPr/>
            </a:pPr>
            <a:r>
              <a:rPr lang="en-US" dirty="0"/>
              <a:t>Then combine them with the data in the “</a:t>
            </a:r>
            <a:r>
              <a:rPr lang="en-US" dirty="0" err="1"/>
              <a:t>yelp_data</a:t>
            </a:r>
            <a:r>
              <a:rPr lang="en-US" dirty="0"/>
              <a:t>” sheet</a:t>
            </a:r>
            <a:endParaRPr lang="en-US" dirty="0">
              <a:solidFill>
                <a:srgbClr val="002C77"/>
              </a:solidFill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2C77"/>
                </a:solidFill>
              </a:rPr>
              <a:t>We do this by </a:t>
            </a:r>
            <a:r>
              <a:rPr lang="en-US" i="1" dirty="0">
                <a:solidFill>
                  <a:srgbClr val="002C77"/>
                </a:solidFill>
              </a:rPr>
              <a:t>joining</a:t>
            </a:r>
            <a:r>
              <a:rPr lang="en-US" dirty="0">
                <a:solidFill>
                  <a:srgbClr val="002C77"/>
                </a:solidFill>
              </a:rPr>
              <a:t> the datasets using a common field (identifier) in each</a:t>
            </a:r>
          </a:p>
          <a:p>
            <a:pPr lvl="1">
              <a:defRPr/>
            </a:pPr>
            <a:r>
              <a:rPr lang="en-US" dirty="0"/>
              <a:t>Note: This process of joining tables is similar to what we do with tables in a relational database</a:t>
            </a:r>
          </a:p>
          <a:p>
            <a:pPr>
              <a:defRPr/>
            </a:pPr>
            <a:r>
              <a:rPr lang="en-US" dirty="0">
                <a:solidFill>
                  <a:srgbClr val="002C77"/>
                </a:solidFill>
              </a:rPr>
              <a:t>The </a:t>
            </a:r>
            <a:r>
              <a:rPr lang="en-US" i="1" dirty="0" err="1">
                <a:solidFill>
                  <a:srgbClr val="002C77"/>
                </a:solidFill>
              </a:rPr>
              <a:t>city_id</a:t>
            </a:r>
            <a:r>
              <a:rPr lang="en-US" dirty="0">
                <a:solidFill>
                  <a:srgbClr val="002C77"/>
                </a:solidFill>
              </a:rPr>
              <a:t> in “</a:t>
            </a:r>
            <a:r>
              <a:rPr lang="en-US" dirty="0" err="1">
                <a:solidFill>
                  <a:srgbClr val="002C77"/>
                </a:solidFill>
              </a:rPr>
              <a:t>yelp_data</a:t>
            </a:r>
            <a:r>
              <a:rPr lang="en-US" dirty="0">
                <a:solidFill>
                  <a:srgbClr val="002C77"/>
                </a:solidFill>
              </a:rPr>
              <a:t>” will </a:t>
            </a:r>
            <a:r>
              <a:rPr lang="en-US" i="1" dirty="0">
                <a:solidFill>
                  <a:srgbClr val="002C77"/>
                </a:solidFill>
              </a:rPr>
              <a:t>join</a:t>
            </a:r>
            <a:r>
              <a:rPr lang="en-US" dirty="0">
                <a:solidFill>
                  <a:srgbClr val="002C77"/>
                </a:solidFill>
              </a:rPr>
              <a:t> to the </a:t>
            </a:r>
            <a:r>
              <a:rPr lang="en-US" i="1" dirty="0">
                <a:solidFill>
                  <a:srgbClr val="002C77"/>
                </a:solidFill>
              </a:rPr>
              <a:t>id</a:t>
            </a:r>
            <a:r>
              <a:rPr lang="en-US" dirty="0">
                <a:solidFill>
                  <a:srgbClr val="002C77"/>
                </a:solidFill>
              </a:rPr>
              <a:t> in “cities”</a:t>
            </a:r>
          </a:p>
          <a:p>
            <a:pPr>
              <a:defRPr/>
            </a:pPr>
            <a:r>
              <a:rPr lang="en-US" dirty="0">
                <a:solidFill>
                  <a:srgbClr val="002C77"/>
                </a:solidFill>
              </a:rPr>
              <a:t>The </a:t>
            </a:r>
            <a:r>
              <a:rPr lang="en-US" i="1" dirty="0" err="1">
                <a:solidFill>
                  <a:srgbClr val="002C77"/>
                </a:solidFill>
              </a:rPr>
              <a:t>state_id</a:t>
            </a:r>
            <a:r>
              <a:rPr lang="en-US" i="1" dirty="0">
                <a:solidFill>
                  <a:srgbClr val="002C77"/>
                </a:solidFill>
              </a:rPr>
              <a:t> </a:t>
            </a:r>
            <a:r>
              <a:rPr lang="en-US" dirty="0">
                <a:solidFill>
                  <a:srgbClr val="002C77"/>
                </a:solidFill>
              </a:rPr>
              <a:t>in “</a:t>
            </a:r>
            <a:r>
              <a:rPr lang="en-US" dirty="0" err="1">
                <a:solidFill>
                  <a:srgbClr val="002C77"/>
                </a:solidFill>
              </a:rPr>
              <a:t>yelp_data</a:t>
            </a:r>
            <a:r>
              <a:rPr lang="en-US" dirty="0">
                <a:solidFill>
                  <a:srgbClr val="002C77"/>
                </a:solidFill>
              </a:rPr>
              <a:t>” will </a:t>
            </a:r>
            <a:r>
              <a:rPr lang="en-US" i="1" dirty="0">
                <a:solidFill>
                  <a:srgbClr val="002C77"/>
                </a:solidFill>
              </a:rPr>
              <a:t>join</a:t>
            </a:r>
            <a:r>
              <a:rPr lang="en-US" dirty="0">
                <a:solidFill>
                  <a:srgbClr val="002C77"/>
                </a:solidFill>
              </a:rPr>
              <a:t> to the </a:t>
            </a:r>
            <a:r>
              <a:rPr lang="en-US" i="1" dirty="0">
                <a:solidFill>
                  <a:srgbClr val="002C77"/>
                </a:solidFill>
              </a:rPr>
              <a:t>id</a:t>
            </a:r>
            <a:r>
              <a:rPr lang="en-US" dirty="0">
                <a:solidFill>
                  <a:srgbClr val="002C77"/>
                </a:solidFill>
              </a:rPr>
              <a:t> in “states”</a:t>
            </a:r>
          </a:p>
          <a:p>
            <a:pPr marL="0" indent="0">
              <a:buNone/>
              <a:defRPr/>
            </a:pPr>
            <a:endParaRPr lang="en-US" i="1" dirty="0">
              <a:solidFill>
                <a:srgbClr val="002C77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11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pic>
        <p:nvPicPr>
          <p:cNvPr id="6" name="Picture 5" descr="Screen Shot 2017-01-31 at 1.50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4193228"/>
            <a:ext cx="8991600" cy="68357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 descr="Screen Shot 2017-01-31 at 1.51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5003800"/>
            <a:ext cx="1435100" cy="635000"/>
          </a:xfrm>
          <a:prstGeom prst="rect">
            <a:avLst/>
          </a:prstGeom>
          <a:ln>
            <a:solidFill>
              <a:srgbClr val="7F7F7F"/>
            </a:solidFill>
          </a:ln>
        </p:spPr>
      </p:pic>
      <p:pic>
        <p:nvPicPr>
          <p:cNvPr id="8" name="Picture 7" descr="Screen Shot 2017-01-31 at 1.53.29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2597150"/>
            <a:ext cx="1841500" cy="1460500"/>
          </a:xfrm>
          <a:prstGeom prst="rect">
            <a:avLst/>
          </a:prstGeom>
          <a:ln>
            <a:solidFill>
              <a:srgbClr val="7F7F7F"/>
            </a:solidFill>
          </a:ln>
        </p:spPr>
      </p:pic>
      <p:cxnSp>
        <p:nvCxnSpPr>
          <p:cNvPr id="10" name="Straight Arrow Connector 9"/>
          <p:cNvCxnSpPr>
            <a:cxnSpLocks/>
          </p:cNvCxnSpPr>
          <p:nvPr/>
        </p:nvCxnSpPr>
        <p:spPr>
          <a:xfrm flipH="1" flipV="1">
            <a:off x="9017000" y="3327401"/>
            <a:ext cx="677333" cy="1101684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/>
          </p:cNvCxnSpPr>
          <p:nvPr/>
        </p:nvCxnSpPr>
        <p:spPr>
          <a:xfrm flipH="1">
            <a:off x="9632950" y="4428438"/>
            <a:ext cx="467436" cy="863090"/>
          </a:xfrm>
          <a:prstGeom prst="straightConnector1">
            <a:avLst/>
          </a:prstGeom>
          <a:ln>
            <a:solidFill>
              <a:srgbClr val="002C77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138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Joining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D83F4-3BA2-9044-B0E9-B50E5BC45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2C77"/>
                </a:solidFill>
              </a:rPr>
              <a:t>The most common type of join is called an </a:t>
            </a:r>
            <a:r>
              <a:rPr lang="en-US" i="1" dirty="0">
                <a:solidFill>
                  <a:srgbClr val="002C77"/>
                </a:solidFill>
              </a:rPr>
              <a:t>inner join</a:t>
            </a:r>
          </a:p>
          <a:p>
            <a:pPr lvl="1">
              <a:defRPr/>
            </a:pPr>
            <a:r>
              <a:rPr lang="en-US" dirty="0">
                <a:solidFill>
                  <a:srgbClr val="002C77"/>
                </a:solidFill>
              </a:rPr>
              <a:t>Combines </a:t>
            </a:r>
            <a:r>
              <a:rPr lang="en-US" i="1" dirty="0" err="1">
                <a:solidFill>
                  <a:srgbClr val="002C77"/>
                </a:solidFill>
              </a:rPr>
              <a:t>DataFrames</a:t>
            </a:r>
            <a:r>
              <a:rPr lang="en-US" dirty="0">
                <a:solidFill>
                  <a:srgbClr val="002C77"/>
                </a:solidFill>
              </a:rPr>
              <a:t> based on a </a:t>
            </a:r>
            <a:r>
              <a:rPr lang="en-US" i="1" dirty="0">
                <a:solidFill>
                  <a:srgbClr val="002C77"/>
                </a:solidFill>
              </a:rPr>
              <a:t>join</a:t>
            </a:r>
            <a:r>
              <a:rPr lang="en-US" dirty="0">
                <a:solidFill>
                  <a:srgbClr val="002C77"/>
                </a:solidFill>
              </a:rPr>
              <a:t> key (common identifier)</a:t>
            </a:r>
          </a:p>
          <a:p>
            <a:pPr lvl="1">
              <a:defRPr/>
            </a:pPr>
            <a:r>
              <a:rPr lang="en-US" dirty="0">
                <a:solidFill>
                  <a:srgbClr val="002C77"/>
                </a:solidFill>
              </a:rPr>
              <a:t>Returns a new </a:t>
            </a:r>
            <a:r>
              <a:rPr lang="en-US" i="1" dirty="0" err="1">
                <a:solidFill>
                  <a:srgbClr val="002C77"/>
                </a:solidFill>
              </a:rPr>
              <a:t>DataFrame</a:t>
            </a:r>
            <a:r>
              <a:rPr lang="en-US" dirty="0">
                <a:solidFill>
                  <a:srgbClr val="002C77"/>
                </a:solidFill>
              </a:rPr>
              <a:t> that contains only those rows where the value being </a:t>
            </a:r>
            <a:r>
              <a:rPr lang="en-US" i="1" dirty="0">
                <a:solidFill>
                  <a:srgbClr val="002C77"/>
                </a:solidFill>
              </a:rPr>
              <a:t>joined</a:t>
            </a:r>
            <a:r>
              <a:rPr lang="en-US" dirty="0">
                <a:solidFill>
                  <a:srgbClr val="002C77"/>
                </a:solidFill>
              </a:rPr>
              <a:t> exists in BOTH tables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002C77"/>
              </a:solidFill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002C77"/>
              </a:solidFill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002C77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12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933825" y="2344619"/>
            <a:ext cx="4324350" cy="2895600"/>
            <a:chOff x="2743200" y="2895600"/>
            <a:chExt cx="3657600" cy="2495550"/>
          </a:xfrm>
        </p:grpSpPr>
        <p:sp>
          <p:nvSpPr>
            <p:cNvPr id="7" name="Freeform 6"/>
            <p:cNvSpPr/>
            <p:nvPr/>
          </p:nvSpPr>
          <p:spPr>
            <a:xfrm>
              <a:off x="4295339" y="3456920"/>
              <a:ext cx="563190" cy="1374202"/>
            </a:xfrm>
            <a:custGeom>
              <a:avLst/>
              <a:gdLst>
                <a:gd name="connsiteX0" fmla="*/ 269186 w 563190"/>
                <a:gd name="connsiteY0" fmla="*/ 1356 h 1374202"/>
                <a:gd name="connsiteX1" fmla="*/ 269186 w 563190"/>
                <a:gd name="connsiteY1" fmla="*/ 1356 h 1374202"/>
                <a:gd name="connsiteX2" fmla="*/ 249254 w 563190"/>
                <a:gd name="connsiteY2" fmla="*/ 11322 h 1374202"/>
                <a:gd name="connsiteX3" fmla="*/ 241779 w 563190"/>
                <a:gd name="connsiteY3" fmla="*/ 16305 h 1374202"/>
                <a:gd name="connsiteX4" fmla="*/ 229321 w 563190"/>
                <a:gd name="connsiteY4" fmla="*/ 38729 h 1374202"/>
                <a:gd name="connsiteX5" fmla="*/ 219355 w 563190"/>
                <a:gd name="connsiteY5" fmla="*/ 71119 h 1374202"/>
                <a:gd name="connsiteX6" fmla="*/ 211881 w 563190"/>
                <a:gd name="connsiteY6" fmla="*/ 76102 h 1374202"/>
                <a:gd name="connsiteX7" fmla="*/ 206898 w 563190"/>
                <a:gd name="connsiteY7" fmla="*/ 91052 h 1374202"/>
                <a:gd name="connsiteX8" fmla="*/ 204406 w 563190"/>
                <a:gd name="connsiteY8" fmla="*/ 98526 h 1374202"/>
                <a:gd name="connsiteX9" fmla="*/ 194440 w 563190"/>
                <a:gd name="connsiteY9" fmla="*/ 113476 h 1374202"/>
                <a:gd name="connsiteX10" fmla="*/ 181982 w 563190"/>
                <a:gd name="connsiteY10" fmla="*/ 128425 h 1374202"/>
                <a:gd name="connsiteX11" fmla="*/ 164541 w 563190"/>
                <a:gd name="connsiteY11" fmla="*/ 150849 h 1374202"/>
                <a:gd name="connsiteX12" fmla="*/ 159558 w 563190"/>
                <a:gd name="connsiteY12" fmla="*/ 158324 h 1374202"/>
                <a:gd name="connsiteX13" fmla="*/ 154575 w 563190"/>
                <a:gd name="connsiteY13" fmla="*/ 165798 h 1374202"/>
                <a:gd name="connsiteX14" fmla="*/ 144609 w 563190"/>
                <a:gd name="connsiteY14" fmla="*/ 183239 h 1374202"/>
                <a:gd name="connsiteX15" fmla="*/ 127168 w 563190"/>
                <a:gd name="connsiteY15" fmla="*/ 205663 h 1374202"/>
                <a:gd name="connsiteX16" fmla="*/ 124676 w 563190"/>
                <a:gd name="connsiteY16" fmla="*/ 213138 h 1374202"/>
                <a:gd name="connsiteX17" fmla="*/ 114710 w 563190"/>
                <a:gd name="connsiteY17" fmla="*/ 225596 h 1374202"/>
                <a:gd name="connsiteX18" fmla="*/ 112218 w 563190"/>
                <a:gd name="connsiteY18" fmla="*/ 233070 h 1374202"/>
                <a:gd name="connsiteX19" fmla="*/ 102252 w 563190"/>
                <a:gd name="connsiteY19" fmla="*/ 248020 h 1374202"/>
                <a:gd name="connsiteX20" fmla="*/ 99761 w 563190"/>
                <a:gd name="connsiteY20" fmla="*/ 255494 h 1374202"/>
                <a:gd name="connsiteX21" fmla="*/ 94778 w 563190"/>
                <a:gd name="connsiteY21" fmla="*/ 262969 h 1374202"/>
                <a:gd name="connsiteX22" fmla="*/ 92286 w 563190"/>
                <a:gd name="connsiteY22" fmla="*/ 272935 h 1374202"/>
                <a:gd name="connsiteX23" fmla="*/ 84811 w 563190"/>
                <a:gd name="connsiteY23" fmla="*/ 295359 h 1374202"/>
                <a:gd name="connsiteX24" fmla="*/ 79828 w 563190"/>
                <a:gd name="connsiteY24" fmla="*/ 310308 h 1374202"/>
                <a:gd name="connsiteX25" fmla="*/ 74845 w 563190"/>
                <a:gd name="connsiteY25" fmla="*/ 317783 h 1374202"/>
                <a:gd name="connsiteX26" fmla="*/ 67371 w 563190"/>
                <a:gd name="connsiteY26" fmla="*/ 340207 h 1374202"/>
                <a:gd name="connsiteX27" fmla="*/ 64879 w 563190"/>
                <a:gd name="connsiteY27" fmla="*/ 347682 h 1374202"/>
                <a:gd name="connsiteX28" fmla="*/ 59896 w 563190"/>
                <a:gd name="connsiteY28" fmla="*/ 355156 h 1374202"/>
                <a:gd name="connsiteX29" fmla="*/ 54913 w 563190"/>
                <a:gd name="connsiteY29" fmla="*/ 370106 h 1374202"/>
                <a:gd name="connsiteX30" fmla="*/ 52421 w 563190"/>
                <a:gd name="connsiteY30" fmla="*/ 377580 h 1374202"/>
                <a:gd name="connsiteX31" fmla="*/ 42455 w 563190"/>
                <a:gd name="connsiteY31" fmla="*/ 407479 h 1374202"/>
                <a:gd name="connsiteX32" fmla="*/ 39963 w 563190"/>
                <a:gd name="connsiteY32" fmla="*/ 414954 h 1374202"/>
                <a:gd name="connsiteX33" fmla="*/ 37472 w 563190"/>
                <a:gd name="connsiteY33" fmla="*/ 422428 h 1374202"/>
                <a:gd name="connsiteX34" fmla="*/ 32489 w 563190"/>
                <a:gd name="connsiteY34" fmla="*/ 429903 h 1374202"/>
                <a:gd name="connsiteX35" fmla="*/ 27506 w 563190"/>
                <a:gd name="connsiteY35" fmla="*/ 449835 h 1374202"/>
                <a:gd name="connsiteX36" fmla="*/ 25014 w 563190"/>
                <a:gd name="connsiteY36" fmla="*/ 464785 h 1374202"/>
                <a:gd name="connsiteX37" fmla="*/ 22523 w 563190"/>
                <a:gd name="connsiteY37" fmla="*/ 472259 h 1374202"/>
                <a:gd name="connsiteX38" fmla="*/ 17539 w 563190"/>
                <a:gd name="connsiteY38" fmla="*/ 492192 h 1374202"/>
                <a:gd name="connsiteX39" fmla="*/ 15048 w 563190"/>
                <a:gd name="connsiteY39" fmla="*/ 502158 h 1374202"/>
                <a:gd name="connsiteX40" fmla="*/ 12556 w 563190"/>
                <a:gd name="connsiteY40" fmla="*/ 509633 h 1374202"/>
                <a:gd name="connsiteX41" fmla="*/ 10065 w 563190"/>
                <a:gd name="connsiteY41" fmla="*/ 527073 h 1374202"/>
                <a:gd name="connsiteX42" fmla="*/ 5082 w 563190"/>
                <a:gd name="connsiteY42" fmla="*/ 644176 h 1374202"/>
                <a:gd name="connsiteX43" fmla="*/ 2590 w 563190"/>
                <a:gd name="connsiteY43" fmla="*/ 656634 h 1374202"/>
                <a:gd name="connsiteX44" fmla="*/ 2590 w 563190"/>
                <a:gd name="connsiteY44" fmla="*/ 726398 h 1374202"/>
                <a:gd name="connsiteX45" fmla="*/ 5082 w 563190"/>
                <a:gd name="connsiteY45" fmla="*/ 761279 h 1374202"/>
                <a:gd name="connsiteX46" fmla="*/ 10065 w 563190"/>
                <a:gd name="connsiteY46" fmla="*/ 781212 h 1374202"/>
                <a:gd name="connsiteX47" fmla="*/ 15048 w 563190"/>
                <a:gd name="connsiteY47" fmla="*/ 828551 h 1374202"/>
                <a:gd name="connsiteX48" fmla="*/ 17539 w 563190"/>
                <a:gd name="connsiteY48" fmla="*/ 890840 h 1374202"/>
                <a:gd name="connsiteX49" fmla="*/ 22523 w 563190"/>
                <a:gd name="connsiteY49" fmla="*/ 905790 h 1374202"/>
                <a:gd name="connsiteX50" fmla="*/ 27506 w 563190"/>
                <a:gd name="connsiteY50" fmla="*/ 925722 h 1374202"/>
                <a:gd name="connsiteX51" fmla="*/ 32489 w 563190"/>
                <a:gd name="connsiteY51" fmla="*/ 945654 h 1374202"/>
                <a:gd name="connsiteX52" fmla="*/ 34980 w 563190"/>
                <a:gd name="connsiteY52" fmla="*/ 953129 h 1374202"/>
                <a:gd name="connsiteX53" fmla="*/ 39963 w 563190"/>
                <a:gd name="connsiteY53" fmla="*/ 978045 h 1374202"/>
                <a:gd name="connsiteX54" fmla="*/ 42455 w 563190"/>
                <a:gd name="connsiteY54" fmla="*/ 988011 h 1374202"/>
                <a:gd name="connsiteX55" fmla="*/ 47438 w 563190"/>
                <a:gd name="connsiteY55" fmla="*/ 1002960 h 1374202"/>
                <a:gd name="connsiteX56" fmla="*/ 52421 w 563190"/>
                <a:gd name="connsiteY56" fmla="*/ 1025384 h 1374202"/>
                <a:gd name="connsiteX57" fmla="*/ 57404 w 563190"/>
                <a:gd name="connsiteY57" fmla="*/ 1032859 h 1374202"/>
                <a:gd name="connsiteX58" fmla="*/ 64879 w 563190"/>
                <a:gd name="connsiteY58" fmla="*/ 1045317 h 1374202"/>
                <a:gd name="connsiteX59" fmla="*/ 72354 w 563190"/>
                <a:gd name="connsiteY59" fmla="*/ 1060266 h 1374202"/>
                <a:gd name="connsiteX60" fmla="*/ 79828 w 563190"/>
                <a:gd name="connsiteY60" fmla="*/ 1072724 h 1374202"/>
                <a:gd name="connsiteX61" fmla="*/ 87303 w 563190"/>
                <a:gd name="connsiteY61" fmla="*/ 1097639 h 1374202"/>
                <a:gd name="connsiteX62" fmla="*/ 102252 w 563190"/>
                <a:gd name="connsiteY62" fmla="*/ 1127538 h 1374202"/>
                <a:gd name="connsiteX63" fmla="*/ 109727 w 563190"/>
                <a:gd name="connsiteY63" fmla="*/ 1149962 h 1374202"/>
                <a:gd name="connsiteX64" fmla="*/ 112218 w 563190"/>
                <a:gd name="connsiteY64" fmla="*/ 1157436 h 1374202"/>
                <a:gd name="connsiteX65" fmla="*/ 122185 w 563190"/>
                <a:gd name="connsiteY65" fmla="*/ 1154945 h 1374202"/>
                <a:gd name="connsiteX66" fmla="*/ 124676 w 563190"/>
                <a:gd name="connsiteY66" fmla="*/ 1162420 h 1374202"/>
                <a:gd name="connsiteX67" fmla="*/ 132151 w 563190"/>
                <a:gd name="connsiteY67" fmla="*/ 1199793 h 1374202"/>
                <a:gd name="connsiteX68" fmla="*/ 139626 w 563190"/>
                <a:gd name="connsiteY68" fmla="*/ 1212251 h 1374202"/>
                <a:gd name="connsiteX69" fmla="*/ 142117 w 563190"/>
                <a:gd name="connsiteY69" fmla="*/ 1219725 h 1374202"/>
                <a:gd name="connsiteX70" fmla="*/ 147100 w 563190"/>
                <a:gd name="connsiteY70" fmla="*/ 1227200 h 1374202"/>
                <a:gd name="connsiteX71" fmla="*/ 154575 w 563190"/>
                <a:gd name="connsiteY71" fmla="*/ 1242149 h 1374202"/>
                <a:gd name="connsiteX72" fmla="*/ 169524 w 563190"/>
                <a:gd name="connsiteY72" fmla="*/ 1249624 h 1374202"/>
                <a:gd name="connsiteX73" fmla="*/ 176999 w 563190"/>
                <a:gd name="connsiteY73" fmla="*/ 1257099 h 1374202"/>
                <a:gd name="connsiteX74" fmla="*/ 186965 w 563190"/>
                <a:gd name="connsiteY74" fmla="*/ 1272048 h 1374202"/>
                <a:gd name="connsiteX75" fmla="*/ 194440 w 563190"/>
                <a:gd name="connsiteY75" fmla="*/ 1279523 h 1374202"/>
                <a:gd name="connsiteX76" fmla="*/ 201914 w 563190"/>
                <a:gd name="connsiteY76" fmla="*/ 1294472 h 1374202"/>
                <a:gd name="connsiteX77" fmla="*/ 206898 w 563190"/>
                <a:gd name="connsiteY77" fmla="*/ 1299455 h 1374202"/>
                <a:gd name="connsiteX78" fmla="*/ 221847 w 563190"/>
                <a:gd name="connsiteY78" fmla="*/ 1321879 h 1374202"/>
                <a:gd name="connsiteX79" fmla="*/ 226830 w 563190"/>
                <a:gd name="connsiteY79" fmla="*/ 1329354 h 1374202"/>
                <a:gd name="connsiteX80" fmla="*/ 231813 w 563190"/>
                <a:gd name="connsiteY80" fmla="*/ 1336828 h 1374202"/>
                <a:gd name="connsiteX81" fmla="*/ 234305 w 563190"/>
                <a:gd name="connsiteY81" fmla="*/ 1344303 h 1374202"/>
                <a:gd name="connsiteX82" fmla="*/ 241779 w 563190"/>
                <a:gd name="connsiteY82" fmla="*/ 1349286 h 1374202"/>
                <a:gd name="connsiteX83" fmla="*/ 246762 w 563190"/>
                <a:gd name="connsiteY83" fmla="*/ 1356761 h 1374202"/>
                <a:gd name="connsiteX84" fmla="*/ 249254 w 563190"/>
                <a:gd name="connsiteY84" fmla="*/ 1364235 h 1374202"/>
                <a:gd name="connsiteX85" fmla="*/ 256729 w 563190"/>
                <a:gd name="connsiteY85" fmla="*/ 1366727 h 1374202"/>
                <a:gd name="connsiteX86" fmla="*/ 271678 w 563190"/>
                <a:gd name="connsiteY86" fmla="*/ 1374202 h 1374202"/>
                <a:gd name="connsiteX87" fmla="*/ 291610 w 563190"/>
                <a:gd name="connsiteY87" fmla="*/ 1371710 h 1374202"/>
                <a:gd name="connsiteX88" fmla="*/ 296593 w 563190"/>
                <a:gd name="connsiteY88" fmla="*/ 1364235 h 1374202"/>
                <a:gd name="connsiteX89" fmla="*/ 311543 w 563190"/>
                <a:gd name="connsiteY89" fmla="*/ 1359252 h 1374202"/>
                <a:gd name="connsiteX90" fmla="*/ 319017 w 563190"/>
                <a:gd name="connsiteY90" fmla="*/ 1354269 h 1374202"/>
                <a:gd name="connsiteX91" fmla="*/ 326492 w 563190"/>
                <a:gd name="connsiteY91" fmla="*/ 1331845 h 1374202"/>
                <a:gd name="connsiteX92" fmla="*/ 328984 w 563190"/>
                <a:gd name="connsiteY92" fmla="*/ 1324370 h 1374202"/>
                <a:gd name="connsiteX93" fmla="*/ 338950 w 563190"/>
                <a:gd name="connsiteY93" fmla="*/ 1309421 h 1374202"/>
                <a:gd name="connsiteX94" fmla="*/ 348916 w 563190"/>
                <a:gd name="connsiteY94" fmla="*/ 1296963 h 1374202"/>
                <a:gd name="connsiteX95" fmla="*/ 358882 w 563190"/>
                <a:gd name="connsiteY95" fmla="*/ 1282014 h 1374202"/>
                <a:gd name="connsiteX96" fmla="*/ 363865 w 563190"/>
                <a:gd name="connsiteY96" fmla="*/ 1274539 h 1374202"/>
                <a:gd name="connsiteX97" fmla="*/ 368848 w 563190"/>
                <a:gd name="connsiteY97" fmla="*/ 1259590 h 1374202"/>
                <a:gd name="connsiteX98" fmla="*/ 381306 w 563190"/>
                <a:gd name="connsiteY98" fmla="*/ 1247132 h 1374202"/>
                <a:gd name="connsiteX99" fmla="*/ 386289 w 563190"/>
                <a:gd name="connsiteY99" fmla="*/ 1239658 h 1374202"/>
                <a:gd name="connsiteX100" fmla="*/ 398747 w 563190"/>
                <a:gd name="connsiteY100" fmla="*/ 1229691 h 1374202"/>
                <a:gd name="connsiteX101" fmla="*/ 408713 w 563190"/>
                <a:gd name="connsiteY101" fmla="*/ 1214742 h 1374202"/>
                <a:gd name="connsiteX102" fmla="*/ 418680 w 563190"/>
                <a:gd name="connsiteY102" fmla="*/ 1192318 h 1374202"/>
                <a:gd name="connsiteX103" fmla="*/ 423663 w 563190"/>
                <a:gd name="connsiteY103" fmla="*/ 1177369 h 1374202"/>
                <a:gd name="connsiteX104" fmla="*/ 438612 w 563190"/>
                <a:gd name="connsiteY104" fmla="*/ 1157436 h 1374202"/>
                <a:gd name="connsiteX105" fmla="*/ 448578 w 563190"/>
                <a:gd name="connsiteY105" fmla="*/ 1127538 h 1374202"/>
                <a:gd name="connsiteX106" fmla="*/ 451070 w 563190"/>
                <a:gd name="connsiteY106" fmla="*/ 1120063 h 1374202"/>
                <a:gd name="connsiteX107" fmla="*/ 456053 w 563190"/>
                <a:gd name="connsiteY107" fmla="*/ 1112588 h 1374202"/>
                <a:gd name="connsiteX108" fmla="*/ 461036 w 563190"/>
                <a:gd name="connsiteY108" fmla="*/ 1097639 h 1374202"/>
                <a:gd name="connsiteX109" fmla="*/ 463527 w 563190"/>
                <a:gd name="connsiteY109" fmla="*/ 1090164 h 1374202"/>
                <a:gd name="connsiteX110" fmla="*/ 468511 w 563190"/>
                <a:gd name="connsiteY110" fmla="*/ 1085181 h 1374202"/>
                <a:gd name="connsiteX111" fmla="*/ 478477 w 563190"/>
                <a:gd name="connsiteY111" fmla="*/ 1062757 h 1374202"/>
                <a:gd name="connsiteX112" fmla="*/ 485951 w 563190"/>
                <a:gd name="connsiteY112" fmla="*/ 1047808 h 1374202"/>
                <a:gd name="connsiteX113" fmla="*/ 488443 w 563190"/>
                <a:gd name="connsiteY113" fmla="*/ 1040333 h 1374202"/>
                <a:gd name="connsiteX114" fmla="*/ 493426 w 563190"/>
                <a:gd name="connsiteY114" fmla="*/ 1032859 h 1374202"/>
                <a:gd name="connsiteX115" fmla="*/ 495918 w 563190"/>
                <a:gd name="connsiteY115" fmla="*/ 1025384 h 1374202"/>
                <a:gd name="connsiteX116" fmla="*/ 503392 w 563190"/>
                <a:gd name="connsiteY116" fmla="*/ 1017909 h 1374202"/>
                <a:gd name="connsiteX117" fmla="*/ 505884 w 563190"/>
                <a:gd name="connsiteY117" fmla="*/ 1010435 h 1374202"/>
                <a:gd name="connsiteX118" fmla="*/ 515850 w 563190"/>
                <a:gd name="connsiteY118" fmla="*/ 988011 h 1374202"/>
                <a:gd name="connsiteX119" fmla="*/ 518342 w 563190"/>
                <a:gd name="connsiteY119" fmla="*/ 975553 h 1374202"/>
                <a:gd name="connsiteX120" fmla="*/ 523325 w 563190"/>
                <a:gd name="connsiteY120" fmla="*/ 960604 h 1374202"/>
                <a:gd name="connsiteX121" fmla="*/ 530799 w 563190"/>
                <a:gd name="connsiteY121" fmla="*/ 938180 h 1374202"/>
                <a:gd name="connsiteX122" fmla="*/ 533291 w 563190"/>
                <a:gd name="connsiteY122" fmla="*/ 930705 h 1374202"/>
                <a:gd name="connsiteX123" fmla="*/ 535783 w 563190"/>
                <a:gd name="connsiteY123" fmla="*/ 920739 h 1374202"/>
                <a:gd name="connsiteX124" fmla="*/ 538274 w 563190"/>
                <a:gd name="connsiteY124" fmla="*/ 913264 h 1374202"/>
                <a:gd name="connsiteX125" fmla="*/ 543257 w 563190"/>
                <a:gd name="connsiteY125" fmla="*/ 890840 h 1374202"/>
                <a:gd name="connsiteX126" fmla="*/ 545749 w 563190"/>
                <a:gd name="connsiteY126" fmla="*/ 873399 h 1374202"/>
                <a:gd name="connsiteX127" fmla="*/ 548240 w 563190"/>
                <a:gd name="connsiteY127" fmla="*/ 863433 h 1374202"/>
                <a:gd name="connsiteX128" fmla="*/ 553223 w 563190"/>
                <a:gd name="connsiteY128" fmla="*/ 796161 h 1374202"/>
                <a:gd name="connsiteX129" fmla="*/ 558207 w 563190"/>
                <a:gd name="connsiteY129" fmla="*/ 773737 h 1374202"/>
                <a:gd name="connsiteX130" fmla="*/ 560698 w 563190"/>
                <a:gd name="connsiteY130" fmla="*/ 753805 h 1374202"/>
                <a:gd name="connsiteX131" fmla="*/ 563190 w 563190"/>
                <a:gd name="connsiteY131" fmla="*/ 736364 h 1374202"/>
                <a:gd name="connsiteX132" fmla="*/ 560698 w 563190"/>
                <a:gd name="connsiteY132" fmla="*/ 684041 h 1374202"/>
                <a:gd name="connsiteX133" fmla="*/ 555715 w 563190"/>
                <a:gd name="connsiteY133" fmla="*/ 669092 h 1374202"/>
                <a:gd name="connsiteX134" fmla="*/ 553223 w 563190"/>
                <a:gd name="connsiteY134" fmla="*/ 591854 h 1374202"/>
                <a:gd name="connsiteX135" fmla="*/ 545749 w 563190"/>
                <a:gd name="connsiteY135" fmla="*/ 569430 h 1374202"/>
                <a:gd name="connsiteX136" fmla="*/ 543257 w 563190"/>
                <a:gd name="connsiteY136" fmla="*/ 556972 h 1374202"/>
                <a:gd name="connsiteX137" fmla="*/ 533291 w 563190"/>
                <a:gd name="connsiteY137" fmla="*/ 524582 h 1374202"/>
                <a:gd name="connsiteX138" fmla="*/ 525816 w 563190"/>
                <a:gd name="connsiteY138" fmla="*/ 477242 h 1374202"/>
                <a:gd name="connsiteX139" fmla="*/ 520833 w 563190"/>
                <a:gd name="connsiteY139" fmla="*/ 462293 h 1374202"/>
                <a:gd name="connsiteX140" fmla="*/ 515850 w 563190"/>
                <a:gd name="connsiteY140" fmla="*/ 454818 h 1374202"/>
                <a:gd name="connsiteX141" fmla="*/ 510867 w 563190"/>
                <a:gd name="connsiteY141" fmla="*/ 385055 h 1374202"/>
                <a:gd name="connsiteX142" fmla="*/ 505884 w 563190"/>
                <a:gd name="connsiteY142" fmla="*/ 370106 h 1374202"/>
                <a:gd name="connsiteX143" fmla="*/ 500901 w 563190"/>
                <a:gd name="connsiteY143" fmla="*/ 355156 h 1374202"/>
                <a:gd name="connsiteX144" fmla="*/ 495918 w 563190"/>
                <a:gd name="connsiteY144" fmla="*/ 340207 h 1374202"/>
                <a:gd name="connsiteX145" fmla="*/ 493426 w 563190"/>
                <a:gd name="connsiteY145" fmla="*/ 332732 h 1374202"/>
                <a:gd name="connsiteX146" fmla="*/ 488443 w 563190"/>
                <a:gd name="connsiteY146" fmla="*/ 325258 h 1374202"/>
                <a:gd name="connsiteX147" fmla="*/ 483460 w 563190"/>
                <a:gd name="connsiteY147" fmla="*/ 310308 h 1374202"/>
                <a:gd name="connsiteX148" fmla="*/ 478477 w 563190"/>
                <a:gd name="connsiteY148" fmla="*/ 302834 h 1374202"/>
                <a:gd name="connsiteX149" fmla="*/ 471002 w 563190"/>
                <a:gd name="connsiteY149" fmla="*/ 287884 h 1374202"/>
                <a:gd name="connsiteX150" fmla="*/ 466019 w 563190"/>
                <a:gd name="connsiteY150" fmla="*/ 270443 h 1374202"/>
                <a:gd name="connsiteX151" fmla="*/ 461036 w 563190"/>
                <a:gd name="connsiteY151" fmla="*/ 262969 h 1374202"/>
                <a:gd name="connsiteX152" fmla="*/ 458544 w 563190"/>
                <a:gd name="connsiteY152" fmla="*/ 255494 h 1374202"/>
                <a:gd name="connsiteX153" fmla="*/ 451070 w 563190"/>
                <a:gd name="connsiteY153" fmla="*/ 248020 h 1374202"/>
                <a:gd name="connsiteX154" fmla="*/ 446087 w 563190"/>
                <a:gd name="connsiteY154" fmla="*/ 233070 h 1374202"/>
                <a:gd name="connsiteX155" fmla="*/ 443595 w 563190"/>
                <a:gd name="connsiteY155" fmla="*/ 225596 h 1374202"/>
                <a:gd name="connsiteX156" fmla="*/ 438612 w 563190"/>
                <a:gd name="connsiteY156" fmla="*/ 220612 h 1374202"/>
                <a:gd name="connsiteX157" fmla="*/ 436120 w 563190"/>
                <a:gd name="connsiteY157" fmla="*/ 213138 h 1374202"/>
                <a:gd name="connsiteX158" fmla="*/ 426154 w 563190"/>
                <a:gd name="connsiteY158" fmla="*/ 198188 h 1374202"/>
                <a:gd name="connsiteX159" fmla="*/ 421171 w 563190"/>
                <a:gd name="connsiteY159" fmla="*/ 183239 h 1374202"/>
                <a:gd name="connsiteX160" fmla="*/ 418680 w 563190"/>
                <a:gd name="connsiteY160" fmla="*/ 175764 h 1374202"/>
                <a:gd name="connsiteX161" fmla="*/ 413696 w 563190"/>
                <a:gd name="connsiteY161" fmla="*/ 170781 h 1374202"/>
                <a:gd name="connsiteX162" fmla="*/ 401239 w 563190"/>
                <a:gd name="connsiteY162" fmla="*/ 148357 h 1374202"/>
                <a:gd name="connsiteX163" fmla="*/ 396256 w 563190"/>
                <a:gd name="connsiteY163" fmla="*/ 140883 h 1374202"/>
                <a:gd name="connsiteX164" fmla="*/ 393764 w 563190"/>
                <a:gd name="connsiteY164" fmla="*/ 133408 h 1374202"/>
                <a:gd name="connsiteX165" fmla="*/ 383798 w 563190"/>
                <a:gd name="connsiteY165" fmla="*/ 118459 h 1374202"/>
                <a:gd name="connsiteX166" fmla="*/ 381306 w 563190"/>
                <a:gd name="connsiteY166" fmla="*/ 110984 h 1374202"/>
                <a:gd name="connsiteX167" fmla="*/ 368848 w 563190"/>
                <a:gd name="connsiteY167" fmla="*/ 98526 h 1374202"/>
                <a:gd name="connsiteX168" fmla="*/ 366357 w 563190"/>
                <a:gd name="connsiteY168" fmla="*/ 91052 h 1374202"/>
                <a:gd name="connsiteX169" fmla="*/ 358882 w 563190"/>
                <a:gd name="connsiteY169" fmla="*/ 86069 h 1374202"/>
                <a:gd name="connsiteX170" fmla="*/ 353899 w 563190"/>
                <a:gd name="connsiteY170" fmla="*/ 81085 h 1374202"/>
                <a:gd name="connsiteX171" fmla="*/ 333967 w 563190"/>
                <a:gd name="connsiteY171" fmla="*/ 61153 h 1374202"/>
                <a:gd name="connsiteX172" fmla="*/ 324001 w 563190"/>
                <a:gd name="connsiteY172" fmla="*/ 46204 h 1374202"/>
                <a:gd name="connsiteX173" fmla="*/ 309051 w 563190"/>
                <a:gd name="connsiteY173" fmla="*/ 28763 h 1374202"/>
                <a:gd name="connsiteX174" fmla="*/ 306560 w 563190"/>
                <a:gd name="connsiteY174" fmla="*/ 21288 h 1374202"/>
                <a:gd name="connsiteX175" fmla="*/ 294102 w 563190"/>
                <a:gd name="connsiteY175" fmla="*/ 8830 h 1374202"/>
                <a:gd name="connsiteX176" fmla="*/ 291610 w 563190"/>
                <a:gd name="connsiteY176" fmla="*/ 1356 h 1374202"/>
                <a:gd name="connsiteX177" fmla="*/ 269186 w 563190"/>
                <a:gd name="connsiteY177" fmla="*/ 1356 h 137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</a:cxnLst>
              <a:rect l="l" t="t" r="r" b="b"/>
              <a:pathLst>
                <a:path w="563190" h="1374202">
                  <a:moveTo>
                    <a:pt x="269186" y="1356"/>
                  </a:moveTo>
                  <a:lnTo>
                    <a:pt x="269186" y="1356"/>
                  </a:lnTo>
                  <a:cubicBezTo>
                    <a:pt x="262542" y="4678"/>
                    <a:pt x="255775" y="7765"/>
                    <a:pt x="249254" y="11322"/>
                  </a:cubicBezTo>
                  <a:cubicBezTo>
                    <a:pt x="246625" y="12756"/>
                    <a:pt x="243751" y="14051"/>
                    <a:pt x="241779" y="16305"/>
                  </a:cubicBezTo>
                  <a:cubicBezTo>
                    <a:pt x="232553" y="26848"/>
                    <a:pt x="232743" y="28463"/>
                    <a:pt x="229321" y="38729"/>
                  </a:cubicBezTo>
                  <a:cubicBezTo>
                    <a:pt x="227802" y="49363"/>
                    <a:pt x="227720" y="62754"/>
                    <a:pt x="219355" y="71119"/>
                  </a:cubicBezTo>
                  <a:cubicBezTo>
                    <a:pt x="217238" y="73236"/>
                    <a:pt x="214372" y="74441"/>
                    <a:pt x="211881" y="76102"/>
                  </a:cubicBezTo>
                  <a:lnTo>
                    <a:pt x="206898" y="91052"/>
                  </a:lnTo>
                  <a:cubicBezTo>
                    <a:pt x="206067" y="93543"/>
                    <a:pt x="205863" y="96341"/>
                    <a:pt x="204406" y="98526"/>
                  </a:cubicBezTo>
                  <a:cubicBezTo>
                    <a:pt x="201084" y="103509"/>
                    <a:pt x="198675" y="109241"/>
                    <a:pt x="194440" y="113476"/>
                  </a:cubicBezTo>
                  <a:cubicBezTo>
                    <a:pt x="172610" y="135303"/>
                    <a:pt x="199319" y="107620"/>
                    <a:pt x="181982" y="128425"/>
                  </a:cubicBezTo>
                  <a:cubicBezTo>
                    <a:pt x="162465" y="151846"/>
                    <a:pt x="189730" y="113065"/>
                    <a:pt x="164541" y="150849"/>
                  </a:cubicBezTo>
                  <a:lnTo>
                    <a:pt x="159558" y="158324"/>
                  </a:lnTo>
                  <a:cubicBezTo>
                    <a:pt x="157897" y="160815"/>
                    <a:pt x="155522" y="162957"/>
                    <a:pt x="154575" y="165798"/>
                  </a:cubicBezTo>
                  <a:cubicBezTo>
                    <a:pt x="151290" y="175650"/>
                    <a:pt x="152836" y="173641"/>
                    <a:pt x="144609" y="183239"/>
                  </a:cubicBezTo>
                  <a:cubicBezTo>
                    <a:pt x="137573" y="191448"/>
                    <a:pt x="131146" y="193732"/>
                    <a:pt x="127168" y="205663"/>
                  </a:cubicBezTo>
                  <a:cubicBezTo>
                    <a:pt x="126337" y="208155"/>
                    <a:pt x="125851" y="210789"/>
                    <a:pt x="124676" y="213138"/>
                  </a:cubicBezTo>
                  <a:cubicBezTo>
                    <a:pt x="121534" y="219422"/>
                    <a:pt x="119343" y="220962"/>
                    <a:pt x="114710" y="225596"/>
                  </a:cubicBezTo>
                  <a:cubicBezTo>
                    <a:pt x="113879" y="228087"/>
                    <a:pt x="113493" y="230774"/>
                    <a:pt x="112218" y="233070"/>
                  </a:cubicBezTo>
                  <a:cubicBezTo>
                    <a:pt x="109309" y="238305"/>
                    <a:pt x="102252" y="248020"/>
                    <a:pt x="102252" y="248020"/>
                  </a:cubicBezTo>
                  <a:cubicBezTo>
                    <a:pt x="101422" y="250511"/>
                    <a:pt x="100935" y="253145"/>
                    <a:pt x="99761" y="255494"/>
                  </a:cubicBezTo>
                  <a:cubicBezTo>
                    <a:pt x="98422" y="258172"/>
                    <a:pt x="95958" y="260217"/>
                    <a:pt x="94778" y="262969"/>
                  </a:cubicBezTo>
                  <a:cubicBezTo>
                    <a:pt x="93429" y="266116"/>
                    <a:pt x="93270" y="269655"/>
                    <a:pt x="92286" y="272935"/>
                  </a:cubicBezTo>
                  <a:cubicBezTo>
                    <a:pt x="92274" y="272973"/>
                    <a:pt x="86063" y="291603"/>
                    <a:pt x="84811" y="295359"/>
                  </a:cubicBezTo>
                  <a:cubicBezTo>
                    <a:pt x="84809" y="295364"/>
                    <a:pt x="79832" y="310303"/>
                    <a:pt x="79828" y="310308"/>
                  </a:cubicBezTo>
                  <a:lnTo>
                    <a:pt x="74845" y="317783"/>
                  </a:lnTo>
                  <a:lnTo>
                    <a:pt x="67371" y="340207"/>
                  </a:lnTo>
                  <a:cubicBezTo>
                    <a:pt x="66540" y="342699"/>
                    <a:pt x="66336" y="345497"/>
                    <a:pt x="64879" y="347682"/>
                  </a:cubicBezTo>
                  <a:cubicBezTo>
                    <a:pt x="63218" y="350173"/>
                    <a:pt x="61112" y="352420"/>
                    <a:pt x="59896" y="355156"/>
                  </a:cubicBezTo>
                  <a:cubicBezTo>
                    <a:pt x="57763" y="359956"/>
                    <a:pt x="56574" y="365123"/>
                    <a:pt x="54913" y="370106"/>
                  </a:cubicBezTo>
                  <a:lnTo>
                    <a:pt x="52421" y="377580"/>
                  </a:lnTo>
                  <a:lnTo>
                    <a:pt x="42455" y="407479"/>
                  </a:lnTo>
                  <a:lnTo>
                    <a:pt x="39963" y="414954"/>
                  </a:lnTo>
                  <a:cubicBezTo>
                    <a:pt x="39133" y="417445"/>
                    <a:pt x="38929" y="420243"/>
                    <a:pt x="37472" y="422428"/>
                  </a:cubicBezTo>
                  <a:lnTo>
                    <a:pt x="32489" y="429903"/>
                  </a:lnTo>
                  <a:cubicBezTo>
                    <a:pt x="30828" y="436547"/>
                    <a:pt x="28632" y="443080"/>
                    <a:pt x="27506" y="449835"/>
                  </a:cubicBezTo>
                  <a:cubicBezTo>
                    <a:pt x="26675" y="454818"/>
                    <a:pt x="26110" y="459853"/>
                    <a:pt x="25014" y="464785"/>
                  </a:cubicBezTo>
                  <a:cubicBezTo>
                    <a:pt x="24444" y="467349"/>
                    <a:pt x="23214" y="469725"/>
                    <a:pt x="22523" y="472259"/>
                  </a:cubicBezTo>
                  <a:cubicBezTo>
                    <a:pt x="20721" y="478867"/>
                    <a:pt x="19200" y="485548"/>
                    <a:pt x="17539" y="492192"/>
                  </a:cubicBezTo>
                  <a:cubicBezTo>
                    <a:pt x="16708" y="495514"/>
                    <a:pt x="16131" y="498910"/>
                    <a:pt x="15048" y="502158"/>
                  </a:cubicBezTo>
                  <a:lnTo>
                    <a:pt x="12556" y="509633"/>
                  </a:lnTo>
                  <a:cubicBezTo>
                    <a:pt x="11726" y="515446"/>
                    <a:pt x="10326" y="521206"/>
                    <a:pt x="10065" y="527073"/>
                  </a:cubicBezTo>
                  <a:cubicBezTo>
                    <a:pt x="7927" y="575186"/>
                    <a:pt x="10927" y="603258"/>
                    <a:pt x="5082" y="644176"/>
                  </a:cubicBezTo>
                  <a:cubicBezTo>
                    <a:pt x="4483" y="648368"/>
                    <a:pt x="3421" y="652481"/>
                    <a:pt x="2590" y="656634"/>
                  </a:cubicBezTo>
                  <a:cubicBezTo>
                    <a:pt x="-735" y="713167"/>
                    <a:pt x="-990" y="681651"/>
                    <a:pt x="2590" y="726398"/>
                  </a:cubicBezTo>
                  <a:cubicBezTo>
                    <a:pt x="3520" y="738018"/>
                    <a:pt x="3862" y="749686"/>
                    <a:pt x="5082" y="761279"/>
                  </a:cubicBezTo>
                  <a:cubicBezTo>
                    <a:pt x="6008" y="770072"/>
                    <a:pt x="7524" y="773590"/>
                    <a:pt x="10065" y="781212"/>
                  </a:cubicBezTo>
                  <a:cubicBezTo>
                    <a:pt x="12980" y="801625"/>
                    <a:pt x="13753" y="804599"/>
                    <a:pt x="15048" y="828551"/>
                  </a:cubicBezTo>
                  <a:cubicBezTo>
                    <a:pt x="16170" y="849300"/>
                    <a:pt x="15537" y="870157"/>
                    <a:pt x="17539" y="890840"/>
                  </a:cubicBezTo>
                  <a:cubicBezTo>
                    <a:pt x="18045" y="896069"/>
                    <a:pt x="21249" y="900694"/>
                    <a:pt x="22523" y="905790"/>
                  </a:cubicBezTo>
                  <a:lnTo>
                    <a:pt x="27506" y="925722"/>
                  </a:lnTo>
                  <a:lnTo>
                    <a:pt x="32489" y="945654"/>
                  </a:lnTo>
                  <a:cubicBezTo>
                    <a:pt x="33319" y="948146"/>
                    <a:pt x="34389" y="950570"/>
                    <a:pt x="34980" y="953129"/>
                  </a:cubicBezTo>
                  <a:cubicBezTo>
                    <a:pt x="36884" y="961382"/>
                    <a:pt x="37908" y="969828"/>
                    <a:pt x="39963" y="978045"/>
                  </a:cubicBezTo>
                  <a:cubicBezTo>
                    <a:pt x="40794" y="981367"/>
                    <a:pt x="41471" y="984731"/>
                    <a:pt x="42455" y="988011"/>
                  </a:cubicBezTo>
                  <a:cubicBezTo>
                    <a:pt x="43964" y="993042"/>
                    <a:pt x="46574" y="997779"/>
                    <a:pt x="47438" y="1002960"/>
                  </a:cubicBezTo>
                  <a:cubicBezTo>
                    <a:pt x="48394" y="1008696"/>
                    <a:pt x="49356" y="1019253"/>
                    <a:pt x="52421" y="1025384"/>
                  </a:cubicBezTo>
                  <a:cubicBezTo>
                    <a:pt x="53760" y="1028062"/>
                    <a:pt x="56065" y="1030181"/>
                    <a:pt x="57404" y="1032859"/>
                  </a:cubicBezTo>
                  <a:cubicBezTo>
                    <a:pt x="63873" y="1045796"/>
                    <a:pt x="55146" y="1035582"/>
                    <a:pt x="64879" y="1045317"/>
                  </a:cubicBezTo>
                  <a:cubicBezTo>
                    <a:pt x="71145" y="1064109"/>
                    <a:pt x="62691" y="1040939"/>
                    <a:pt x="72354" y="1060266"/>
                  </a:cubicBezTo>
                  <a:cubicBezTo>
                    <a:pt x="78823" y="1073204"/>
                    <a:pt x="70094" y="1062988"/>
                    <a:pt x="79828" y="1072724"/>
                  </a:cubicBezTo>
                  <a:cubicBezTo>
                    <a:pt x="81221" y="1078294"/>
                    <a:pt x="84878" y="1094001"/>
                    <a:pt x="87303" y="1097639"/>
                  </a:cubicBezTo>
                  <a:cubicBezTo>
                    <a:pt x="100185" y="1116961"/>
                    <a:pt x="95374" y="1106904"/>
                    <a:pt x="102252" y="1127538"/>
                  </a:cubicBezTo>
                  <a:lnTo>
                    <a:pt x="109727" y="1149962"/>
                  </a:lnTo>
                  <a:lnTo>
                    <a:pt x="112218" y="1157436"/>
                  </a:lnTo>
                  <a:cubicBezTo>
                    <a:pt x="115540" y="1156606"/>
                    <a:pt x="119005" y="1153673"/>
                    <a:pt x="122185" y="1154945"/>
                  </a:cubicBezTo>
                  <a:cubicBezTo>
                    <a:pt x="124623" y="1155921"/>
                    <a:pt x="124329" y="1159817"/>
                    <a:pt x="124676" y="1162420"/>
                  </a:cubicBezTo>
                  <a:cubicBezTo>
                    <a:pt x="129471" y="1198384"/>
                    <a:pt x="121006" y="1183074"/>
                    <a:pt x="132151" y="1199793"/>
                  </a:cubicBezTo>
                  <a:cubicBezTo>
                    <a:pt x="139206" y="1220962"/>
                    <a:pt x="129366" y="1195151"/>
                    <a:pt x="139626" y="1212251"/>
                  </a:cubicBezTo>
                  <a:cubicBezTo>
                    <a:pt x="140977" y="1214503"/>
                    <a:pt x="140943" y="1217376"/>
                    <a:pt x="142117" y="1219725"/>
                  </a:cubicBezTo>
                  <a:cubicBezTo>
                    <a:pt x="143456" y="1222403"/>
                    <a:pt x="145761" y="1224522"/>
                    <a:pt x="147100" y="1227200"/>
                  </a:cubicBezTo>
                  <a:cubicBezTo>
                    <a:pt x="151152" y="1235304"/>
                    <a:pt x="147436" y="1235011"/>
                    <a:pt x="154575" y="1242149"/>
                  </a:cubicBezTo>
                  <a:cubicBezTo>
                    <a:pt x="159404" y="1246978"/>
                    <a:pt x="163446" y="1247597"/>
                    <a:pt x="169524" y="1249624"/>
                  </a:cubicBezTo>
                  <a:cubicBezTo>
                    <a:pt x="172016" y="1252116"/>
                    <a:pt x="174836" y="1254318"/>
                    <a:pt x="176999" y="1257099"/>
                  </a:cubicBezTo>
                  <a:cubicBezTo>
                    <a:pt x="180676" y="1261826"/>
                    <a:pt x="182730" y="1267813"/>
                    <a:pt x="186965" y="1272048"/>
                  </a:cubicBezTo>
                  <a:lnTo>
                    <a:pt x="194440" y="1279523"/>
                  </a:lnTo>
                  <a:cubicBezTo>
                    <a:pt x="197071" y="1287416"/>
                    <a:pt x="196395" y="1287573"/>
                    <a:pt x="201914" y="1294472"/>
                  </a:cubicBezTo>
                  <a:cubicBezTo>
                    <a:pt x="203382" y="1296306"/>
                    <a:pt x="205488" y="1297576"/>
                    <a:pt x="206898" y="1299455"/>
                  </a:cubicBezTo>
                  <a:cubicBezTo>
                    <a:pt x="206905" y="1299464"/>
                    <a:pt x="219352" y="1318137"/>
                    <a:pt x="221847" y="1321879"/>
                  </a:cubicBezTo>
                  <a:lnTo>
                    <a:pt x="226830" y="1329354"/>
                  </a:lnTo>
                  <a:cubicBezTo>
                    <a:pt x="228491" y="1331845"/>
                    <a:pt x="230866" y="1333987"/>
                    <a:pt x="231813" y="1336828"/>
                  </a:cubicBezTo>
                  <a:cubicBezTo>
                    <a:pt x="232644" y="1339320"/>
                    <a:pt x="232664" y="1342252"/>
                    <a:pt x="234305" y="1344303"/>
                  </a:cubicBezTo>
                  <a:cubicBezTo>
                    <a:pt x="236175" y="1346641"/>
                    <a:pt x="239288" y="1347625"/>
                    <a:pt x="241779" y="1349286"/>
                  </a:cubicBezTo>
                  <a:cubicBezTo>
                    <a:pt x="243440" y="1351778"/>
                    <a:pt x="245423" y="1354083"/>
                    <a:pt x="246762" y="1356761"/>
                  </a:cubicBezTo>
                  <a:cubicBezTo>
                    <a:pt x="247937" y="1359110"/>
                    <a:pt x="247397" y="1362378"/>
                    <a:pt x="249254" y="1364235"/>
                  </a:cubicBezTo>
                  <a:cubicBezTo>
                    <a:pt x="251111" y="1366092"/>
                    <a:pt x="254380" y="1365552"/>
                    <a:pt x="256729" y="1366727"/>
                  </a:cubicBezTo>
                  <a:cubicBezTo>
                    <a:pt x="276049" y="1376388"/>
                    <a:pt x="252888" y="1367938"/>
                    <a:pt x="271678" y="1374202"/>
                  </a:cubicBezTo>
                  <a:cubicBezTo>
                    <a:pt x="278322" y="1373371"/>
                    <a:pt x="285393" y="1374197"/>
                    <a:pt x="291610" y="1371710"/>
                  </a:cubicBezTo>
                  <a:cubicBezTo>
                    <a:pt x="294390" y="1370598"/>
                    <a:pt x="294054" y="1365822"/>
                    <a:pt x="296593" y="1364235"/>
                  </a:cubicBezTo>
                  <a:cubicBezTo>
                    <a:pt x="301047" y="1361451"/>
                    <a:pt x="307172" y="1362166"/>
                    <a:pt x="311543" y="1359252"/>
                  </a:cubicBezTo>
                  <a:lnTo>
                    <a:pt x="319017" y="1354269"/>
                  </a:lnTo>
                  <a:lnTo>
                    <a:pt x="326492" y="1331845"/>
                  </a:lnTo>
                  <a:cubicBezTo>
                    <a:pt x="327323" y="1329353"/>
                    <a:pt x="327527" y="1326555"/>
                    <a:pt x="328984" y="1324370"/>
                  </a:cubicBezTo>
                  <a:lnTo>
                    <a:pt x="338950" y="1309421"/>
                  </a:lnTo>
                  <a:cubicBezTo>
                    <a:pt x="344559" y="1292589"/>
                    <a:pt x="336780" y="1310833"/>
                    <a:pt x="348916" y="1296963"/>
                  </a:cubicBezTo>
                  <a:cubicBezTo>
                    <a:pt x="352860" y="1292456"/>
                    <a:pt x="355560" y="1286997"/>
                    <a:pt x="358882" y="1282014"/>
                  </a:cubicBezTo>
                  <a:cubicBezTo>
                    <a:pt x="360543" y="1279522"/>
                    <a:pt x="362918" y="1277380"/>
                    <a:pt x="363865" y="1274539"/>
                  </a:cubicBezTo>
                  <a:cubicBezTo>
                    <a:pt x="365526" y="1269556"/>
                    <a:pt x="365134" y="1263304"/>
                    <a:pt x="368848" y="1259590"/>
                  </a:cubicBezTo>
                  <a:cubicBezTo>
                    <a:pt x="373001" y="1255437"/>
                    <a:pt x="378048" y="1252018"/>
                    <a:pt x="381306" y="1247132"/>
                  </a:cubicBezTo>
                  <a:cubicBezTo>
                    <a:pt x="382967" y="1244641"/>
                    <a:pt x="384172" y="1241775"/>
                    <a:pt x="386289" y="1239658"/>
                  </a:cubicBezTo>
                  <a:cubicBezTo>
                    <a:pt x="396100" y="1229847"/>
                    <a:pt x="391347" y="1239558"/>
                    <a:pt x="398747" y="1229691"/>
                  </a:cubicBezTo>
                  <a:cubicBezTo>
                    <a:pt x="402340" y="1224900"/>
                    <a:pt x="406819" y="1220423"/>
                    <a:pt x="408713" y="1214742"/>
                  </a:cubicBezTo>
                  <a:cubicBezTo>
                    <a:pt x="414643" y="1196952"/>
                    <a:pt x="410782" y="1204163"/>
                    <a:pt x="418680" y="1192318"/>
                  </a:cubicBezTo>
                  <a:cubicBezTo>
                    <a:pt x="420341" y="1187335"/>
                    <a:pt x="420749" y="1181739"/>
                    <a:pt x="423663" y="1177369"/>
                  </a:cubicBezTo>
                  <a:cubicBezTo>
                    <a:pt x="434932" y="1160465"/>
                    <a:pt x="429395" y="1166655"/>
                    <a:pt x="438612" y="1157436"/>
                  </a:cubicBezTo>
                  <a:lnTo>
                    <a:pt x="448578" y="1127538"/>
                  </a:lnTo>
                  <a:cubicBezTo>
                    <a:pt x="449409" y="1125046"/>
                    <a:pt x="449613" y="1122248"/>
                    <a:pt x="451070" y="1120063"/>
                  </a:cubicBezTo>
                  <a:lnTo>
                    <a:pt x="456053" y="1112588"/>
                  </a:lnTo>
                  <a:lnTo>
                    <a:pt x="461036" y="1097639"/>
                  </a:lnTo>
                  <a:cubicBezTo>
                    <a:pt x="461866" y="1095147"/>
                    <a:pt x="461670" y="1092021"/>
                    <a:pt x="463527" y="1090164"/>
                  </a:cubicBezTo>
                  <a:lnTo>
                    <a:pt x="468511" y="1085181"/>
                  </a:lnTo>
                  <a:cubicBezTo>
                    <a:pt x="474441" y="1067391"/>
                    <a:pt x="470581" y="1074602"/>
                    <a:pt x="478477" y="1062757"/>
                  </a:cubicBezTo>
                  <a:cubicBezTo>
                    <a:pt x="484737" y="1043975"/>
                    <a:pt x="476294" y="1067123"/>
                    <a:pt x="485951" y="1047808"/>
                  </a:cubicBezTo>
                  <a:cubicBezTo>
                    <a:pt x="487126" y="1045459"/>
                    <a:pt x="487268" y="1042682"/>
                    <a:pt x="488443" y="1040333"/>
                  </a:cubicBezTo>
                  <a:cubicBezTo>
                    <a:pt x="489782" y="1037655"/>
                    <a:pt x="492087" y="1035537"/>
                    <a:pt x="493426" y="1032859"/>
                  </a:cubicBezTo>
                  <a:cubicBezTo>
                    <a:pt x="494601" y="1030510"/>
                    <a:pt x="494461" y="1027569"/>
                    <a:pt x="495918" y="1025384"/>
                  </a:cubicBezTo>
                  <a:cubicBezTo>
                    <a:pt x="497872" y="1022452"/>
                    <a:pt x="500901" y="1020401"/>
                    <a:pt x="503392" y="1017909"/>
                  </a:cubicBezTo>
                  <a:cubicBezTo>
                    <a:pt x="504223" y="1015418"/>
                    <a:pt x="504709" y="1012784"/>
                    <a:pt x="505884" y="1010435"/>
                  </a:cubicBezTo>
                  <a:cubicBezTo>
                    <a:pt x="512843" y="996518"/>
                    <a:pt x="511565" y="1009434"/>
                    <a:pt x="515850" y="988011"/>
                  </a:cubicBezTo>
                  <a:cubicBezTo>
                    <a:pt x="516681" y="983858"/>
                    <a:pt x="517228" y="979639"/>
                    <a:pt x="518342" y="975553"/>
                  </a:cubicBezTo>
                  <a:cubicBezTo>
                    <a:pt x="519724" y="970486"/>
                    <a:pt x="521664" y="965587"/>
                    <a:pt x="523325" y="960604"/>
                  </a:cubicBezTo>
                  <a:lnTo>
                    <a:pt x="530799" y="938180"/>
                  </a:lnTo>
                  <a:cubicBezTo>
                    <a:pt x="531630" y="935688"/>
                    <a:pt x="532654" y="933253"/>
                    <a:pt x="533291" y="930705"/>
                  </a:cubicBezTo>
                  <a:cubicBezTo>
                    <a:pt x="534122" y="927383"/>
                    <a:pt x="534842" y="924032"/>
                    <a:pt x="535783" y="920739"/>
                  </a:cubicBezTo>
                  <a:cubicBezTo>
                    <a:pt x="536505" y="918214"/>
                    <a:pt x="537704" y="915828"/>
                    <a:pt x="538274" y="913264"/>
                  </a:cubicBezTo>
                  <a:cubicBezTo>
                    <a:pt x="544121" y="886954"/>
                    <a:pt x="537649" y="907667"/>
                    <a:pt x="543257" y="890840"/>
                  </a:cubicBezTo>
                  <a:cubicBezTo>
                    <a:pt x="544088" y="885026"/>
                    <a:pt x="544698" y="879177"/>
                    <a:pt x="545749" y="873399"/>
                  </a:cubicBezTo>
                  <a:cubicBezTo>
                    <a:pt x="546362" y="870030"/>
                    <a:pt x="547930" y="866843"/>
                    <a:pt x="548240" y="863433"/>
                  </a:cubicBezTo>
                  <a:cubicBezTo>
                    <a:pt x="553425" y="806402"/>
                    <a:pt x="547936" y="835814"/>
                    <a:pt x="553223" y="796161"/>
                  </a:cubicBezTo>
                  <a:cubicBezTo>
                    <a:pt x="555172" y="781547"/>
                    <a:pt x="554624" y="784483"/>
                    <a:pt x="558207" y="773737"/>
                  </a:cubicBezTo>
                  <a:cubicBezTo>
                    <a:pt x="559037" y="767093"/>
                    <a:pt x="559813" y="760442"/>
                    <a:pt x="560698" y="753805"/>
                  </a:cubicBezTo>
                  <a:cubicBezTo>
                    <a:pt x="561474" y="747984"/>
                    <a:pt x="563190" y="742237"/>
                    <a:pt x="563190" y="736364"/>
                  </a:cubicBezTo>
                  <a:cubicBezTo>
                    <a:pt x="563190" y="718903"/>
                    <a:pt x="562626" y="701395"/>
                    <a:pt x="560698" y="684041"/>
                  </a:cubicBezTo>
                  <a:cubicBezTo>
                    <a:pt x="560118" y="678821"/>
                    <a:pt x="555715" y="669092"/>
                    <a:pt x="555715" y="669092"/>
                  </a:cubicBezTo>
                  <a:cubicBezTo>
                    <a:pt x="554884" y="643346"/>
                    <a:pt x="555305" y="617529"/>
                    <a:pt x="553223" y="591854"/>
                  </a:cubicBezTo>
                  <a:cubicBezTo>
                    <a:pt x="552545" y="583496"/>
                    <a:pt x="547333" y="577347"/>
                    <a:pt x="545749" y="569430"/>
                  </a:cubicBezTo>
                  <a:cubicBezTo>
                    <a:pt x="544918" y="565277"/>
                    <a:pt x="544371" y="561058"/>
                    <a:pt x="543257" y="556972"/>
                  </a:cubicBezTo>
                  <a:cubicBezTo>
                    <a:pt x="540300" y="546132"/>
                    <a:pt x="535153" y="535755"/>
                    <a:pt x="533291" y="524582"/>
                  </a:cubicBezTo>
                  <a:cubicBezTo>
                    <a:pt x="532913" y="522314"/>
                    <a:pt x="528736" y="487946"/>
                    <a:pt x="525816" y="477242"/>
                  </a:cubicBezTo>
                  <a:cubicBezTo>
                    <a:pt x="524434" y="472175"/>
                    <a:pt x="523746" y="466663"/>
                    <a:pt x="520833" y="462293"/>
                  </a:cubicBezTo>
                  <a:lnTo>
                    <a:pt x="515850" y="454818"/>
                  </a:lnTo>
                  <a:cubicBezTo>
                    <a:pt x="506132" y="425661"/>
                    <a:pt x="518657" y="465550"/>
                    <a:pt x="510867" y="385055"/>
                  </a:cubicBezTo>
                  <a:cubicBezTo>
                    <a:pt x="510361" y="379827"/>
                    <a:pt x="507545" y="375089"/>
                    <a:pt x="505884" y="370106"/>
                  </a:cubicBezTo>
                  <a:lnTo>
                    <a:pt x="500901" y="355156"/>
                  </a:lnTo>
                  <a:lnTo>
                    <a:pt x="495918" y="340207"/>
                  </a:lnTo>
                  <a:cubicBezTo>
                    <a:pt x="495087" y="337715"/>
                    <a:pt x="494883" y="334917"/>
                    <a:pt x="493426" y="332732"/>
                  </a:cubicBezTo>
                  <a:cubicBezTo>
                    <a:pt x="491765" y="330241"/>
                    <a:pt x="489659" y="327994"/>
                    <a:pt x="488443" y="325258"/>
                  </a:cubicBezTo>
                  <a:cubicBezTo>
                    <a:pt x="486310" y="320458"/>
                    <a:pt x="486374" y="314679"/>
                    <a:pt x="483460" y="310308"/>
                  </a:cubicBezTo>
                  <a:cubicBezTo>
                    <a:pt x="481799" y="307817"/>
                    <a:pt x="479816" y="305512"/>
                    <a:pt x="478477" y="302834"/>
                  </a:cubicBezTo>
                  <a:cubicBezTo>
                    <a:pt x="468158" y="282198"/>
                    <a:pt x="485285" y="309311"/>
                    <a:pt x="471002" y="287884"/>
                  </a:cubicBezTo>
                  <a:cubicBezTo>
                    <a:pt x="470203" y="284686"/>
                    <a:pt x="467808" y="274020"/>
                    <a:pt x="466019" y="270443"/>
                  </a:cubicBezTo>
                  <a:cubicBezTo>
                    <a:pt x="464680" y="267765"/>
                    <a:pt x="462375" y="265647"/>
                    <a:pt x="461036" y="262969"/>
                  </a:cubicBezTo>
                  <a:cubicBezTo>
                    <a:pt x="459861" y="260620"/>
                    <a:pt x="460001" y="257679"/>
                    <a:pt x="458544" y="255494"/>
                  </a:cubicBezTo>
                  <a:cubicBezTo>
                    <a:pt x="456590" y="252562"/>
                    <a:pt x="453561" y="250511"/>
                    <a:pt x="451070" y="248020"/>
                  </a:cubicBezTo>
                  <a:lnTo>
                    <a:pt x="446087" y="233070"/>
                  </a:lnTo>
                  <a:cubicBezTo>
                    <a:pt x="445256" y="230579"/>
                    <a:pt x="445452" y="227453"/>
                    <a:pt x="443595" y="225596"/>
                  </a:cubicBezTo>
                  <a:lnTo>
                    <a:pt x="438612" y="220612"/>
                  </a:lnTo>
                  <a:cubicBezTo>
                    <a:pt x="437781" y="218121"/>
                    <a:pt x="437395" y="215434"/>
                    <a:pt x="436120" y="213138"/>
                  </a:cubicBezTo>
                  <a:cubicBezTo>
                    <a:pt x="433211" y="207903"/>
                    <a:pt x="426154" y="198188"/>
                    <a:pt x="426154" y="198188"/>
                  </a:cubicBezTo>
                  <a:lnTo>
                    <a:pt x="421171" y="183239"/>
                  </a:lnTo>
                  <a:cubicBezTo>
                    <a:pt x="420341" y="180747"/>
                    <a:pt x="420537" y="177621"/>
                    <a:pt x="418680" y="175764"/>
                  </a:cubicBezTo>
                  <a:lnTo>
                    <a:pt x="413696" y="170781"/>
                  </a:lnTo>
                  <a:cubicBezTo>
                    <a:pt x="409312" y="157626"/>
                    <a:pt x="412661" y="165491"/>
                    <a:pt x="401239" y="148357"/>
                  </a:cubicBezTo>
                  <a:cubicBezTo>
                    <a:pt x="399578" y="145866"/>
                    <a:pt x="397203" y="143724"/>
                    <a:pt x="396256" y="140883"/>
                  </a:cubicBezTo>
                  <a:cubicBezTo>
                    <a:pt x="395425" y="138391"/>
                    <a:pt x="395040" y="135704"/>
                    <a:pt x="393764" y="133408"/>
                  </a:cubicBezTo>
                  <a:cubicBezTo>
                    <a:pt x="390856" y="128173"/>
                    <a:pt x="385692" y="124140"/>
                    <a:pt x="383798" y="118459"/>
                  </a:cubicBezTo>
                  <a:cubicBezTo>
                    <a:pt x="382967" y="115967"/>
                    <a:pt x="382882" y="113085"/>
                    <a:pt x="381306" y="110984"/>
                  </a:cubicBezTo>
                  <a:cubicBezTo>
                    <a:pt x="377782" y="106286"/>
                    <a:pt x="368848" y="98526"/>
                    <a:pt x="368848" y="98526"/>
                  </a:cubicBezTo>
                  <a:cubicBezTo>
                    <a:pt x="368018" y="96035"/>
                    <a:pt x="367998" y="93103"/>
                    <a:pt x="366357" y="91052"/>
                  </a:cubicBezTo>
                  <a:cubicBezTo>
                    <a:pt x="364486" y="88714"/>
                    <a:pt x="361220" y="87940"/>
                    <a:pt x="358882" y="86069"/>
                  </a:cubicBezTo>
                  <a:cubicBezTo>
                    <a:pt x="357048" y="84601"/>
                    <a:pt x="355309" y="82964"/>
                    <a:pt x="353899" y="81085"/>
                  </a:cubicBezTo>
                  <a:cubicBezTo>
                    <a:pt x="339469" y="61844"/>
                    <a:pt x="350781" y="69560"/>
                    <a:pt x="333967" y="61153"/>
                  </a:cubicBezTo>
                  <a:cubicBezTo>
                    <a:pt x="330645" y="56170"/>
                    <a:pt x="328236" y="50439"/>
                    <a:pt x="324001" y="46204"/>
                  </a:cubicBezTo>
                  <a:cubicBezTo>
                    <a:pt x="311917" y="34120"/>
                    <a:pt x="316640" y="40146"/>
                    <a:pt x="309051" y="28763"/>
                  </a:cubicBezTo>
                  <a:cubicBezTo>
                    <a:pt x="308221" y="26271"/>
                    <a:pt x="308136" y="23389"/>
                    <a:pt x="306560" y="21288"/>
                  </a:cubicBezTo>
                  <a:cubicBezTo>
                    <a:pt x="303036" y="16590"/>
                    <a:pt x="294102" y="8830"/>
                    <a:pt x="294102" y="8830"/>
                  </a:cubicBezTo>
                  <a:cubicBezTo>
                    <a:pt x="293271" y="6339"/>
                    <a:pt x="293747" y="2882"/>
                    <a:pt x="291610" y="1356"/>
                  </a:cubicBezTo>
                  <a:cubicBezTo>
                    <a:pt x="287336" y="-1697"/>
                    <a:pt x="272923" y="1356"/>
                    <a:pt x="269186" y="1356"/>
                  </a:cubicBezTo>
                  <a:close/>
                </a:path>
              </a:pathLst>
            </a:custGeom>
            <a:solidFill>
              <a:schemeClr val="tx2"/>
            </a:solidFill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sz="1600" dirty="0">
                <a:solidFill>
                  <a:srgbClr val="FFFFFF"/>
                </a:solidFill>
                <a:latin typeface="Arial"/>
              </a:endParaRP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2743200" y="2895600"/>
              <a:ext cx="3657600" cy="2495550"/>
              <a:chOff x="2743200" y="2895600"/>
              <a:chExt cx="3657600" cy="249555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2743200" y="2895600"/>
                <a:ext cx="3657600" cy="2495550"/>
              </a:xfrm>
              <a:prstGeom prst="rect">
                <a:avLst/>
              </a:prstGeom>
              <a:noFill/>
            </p:spPr>
          </p:sp>
          <p:sp>
            <p:nvSpPr>
              <p:cNvPr id="11" name="Freeform 10"/>
              <p:cNvSpPr/>
              <p:nvPr/>
            </p:nvSpPr>
            <p:spPr>
              <a:xfrm>
                <a:off x="2825495" y="3128391"/>
                <a:ext cx="2029968" cy="2029967"/>
              </a:xfrm>
              <a:custGeom>
                <a:avLst/>
                <a:gdLst>
                  <a:gd name="connsiteX0" fmla="*/ 0 w 2029968"/>
                  <a:gd name="connsiteY0" fmla="*/ 1014984 h 2029967"/>
                  <a:gd name="connsiteX1" fmla="*/ 1014984 w 2029968"/>
                  <a:gd name="connsiteY1" fmla="*/ 0 h 2029967"/>
                  <a:gd name="connsiteX2" fmla="*/ 2029968 w 2029968"/>
                  <a:gd name="connsiteY2" fmla="*/ 1014984 h 2029967"/>
                  <a:gd name="connsiteX3" fmla="*/ 1014984 w 2029968"/>
                  <a:gd name="connsiteY3" fmla="*/ 2029968 h 2029967"/>
                  <a:gd name="connsiteX4" fmla="*/ 0 w 2029968"/>
                  <a:gd name="connsiteY4" fmla="*/ 1014984 h 2029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9968" h="2029967">
                    <a:moveTo>
                      <a:pt x="0" y="1014984"/>
                    </a:moveTo>
                    <a:cubicBezTo>
                      <a:pt x="0" y="454424"/>
                      <a:pt x="454424" y="0"/>
                      <a:pt x="1014984" y="0"/>
                    </a:cubicBezTo>
                    <a:cubicBezTo>
                      <a:pt x="1575544" y="0"/>
                      <a:pt x="2029968" y="454424"/>
                      <a:pt x="2029968" y="1014984"/>
                    </a:cubicBezTo>
                    <a:cubicBezTo>
                      <a:pt x="2029968" y="1575544"/>
                      <a:pt x="1575544" y="2029968"/>
                      <a:pt x="1014984" y="2029968"/>
                    </a:cubicBezTo>
                    <a:cubicBezTo>
                      <a:pt x="454424" y="2029968"/>
                      <a:pt x="0" y="1575544"/>
                      <a:pt x="0" y="1014984"/>
                    </a:cubicBezTo>
                    <a:close/>
                  </a:path>
                </a:pathLst>
              </a:custGeom>
              <a:noFill/>
              <a:ln>
                <a:solidFill>
                  <a:srgbClr val="232323"/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alpha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/>
              </a:fontRef>
            </p:style>
            <p:txBody>
              <a:bodyPr spcFirstLastPara="0" vert="horz" wrap="square" lIns="283464" tIns="239376" rIns="576072" bIns="239377" numCol="1" spcCol="1270" anchor="ctr" anchorCtr="0">
                <a:noAutofit/>
              </a:bodyPr>
              <a:lstStyle/>
              <a:p>
                <a:pPr algn="ctr" defTabSz="1377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r>
                  <a:rPr lang="en-US" sz="1600" dirty="0">
                    <a:solidFill>
                      <a:srgbClr val="2D2C41"/>
                    </a:solidFill>
                    <a:latin typeface="Arial"/>
                  </a:rPr>
                  <a:t>DataFrame1</a:t>
                </a:r>
              </a:p>
            </p:txBody>
          </p:sp>
          <p:sp>
            <p:nvSpPr>
              <p:cNvPr id="12" name="Freeform 11"/>
              <p:cNvSpPr/>
              <p:nvPr/>
            </p:nvSpPr>
            <p:spPr>
              <a:xfrm>
                <a:off x="4288535" y="3128391"/>
                <a:ext cx="2029968" cy="2029967"/>
              </a:xfrm>
              <a:custGeom>
                <a:avLst/>
                <a:gdLst>
                  <a:gd name="connsiteX0" fmla="*/ 0 w 2029968"/>
                  <a:gd name="connsiteY0" fmla="*/ 1014984 h 2029967"/>
                  <a:gd name="connsiteX1" fmla="*/ 1014984 w 2029968"/>
                  <a:gd name="connsiteY1" fmla="*/ 0 h 2029967"/>
                  <a:gd name="connsiteX2" fmla="*/ 2029968 w 2029968"/>
                  <a:gd name="connsiteY2" fmla="*/ 1014984 h 2029967"/>
                  <a:gd name="connsiteX3" fmla="*/ 1014984 w 2029968"/>
                  <a:gd name="connsiteY3" fmla="*/ 2029968 h 2029967"/>
                  <a:gd name="connsiteX4" fmla="*/ 0 w 2029968"/>
                  <a:gd name="connsiteY4" fmla="*/ 1014984 h 2029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29968" h="2029967">
                    <a:moveTo>
                      <a:pt x="0" y="1014984"/>
                    </a:moveTo>
                    <a:cubicBezTo>
                      <a:pt x="0" y="454424"/>
                      <a:pt x="454424" y="0"/>
                      <a:pt x="1014984" y="0"/>
                    </a:cubicBezTo>
                    <a:cubicBezTo>
                      <a:pt x="1575544" y="0"/>
                      <a:pt x="2029968" y="454424"/>
                      <a:pt x="2029968" y="1014984"/>
                    </a:cubicBezTo>
                    <a:cubicBezTo>
                      <a:pt x="2029968" y="1575544"/>
                      <a:pt x="1575544" y="2029968"/>
                      <a:pt x="1014984" y="2029968"/>
                    </a:cubicBezTo>
                    <a:cubicBezTo>
                      <a:pt x="454424" y="2029968"/>
                      <a:pt x="0" y="1575544"/>
                      <a:pt x="0" y="1014984"/>
                    </a:cubicBezTo>
                    <a:close/>
                  </a:path>
                </a:pathLst>
              </a:custGeom>
              <a:noFill/>
              <a:ln>
                <a:solidFill>
                  <a:srgbClr val="232323"/>
                </a:solidFill>
              </a:ln>
            </p:spPr>
            <p:style>
              <a:lnRef idx="2">
                <a:scrgbClr r="0" g="0" b="0"/>
              </a:lnRef>
              <a:fillRef idx="1">
                <a:scrgbClr r="0" g="0" b="0"/>
              </a:fillRef>
              <a:effectRef idx="0">
                <a:schemeClr val="accent1">
                  <a:alpha val="5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/>
              </a:fontRef>
            </p:style>
            <p:txBody>
              <a:bodyPr spcFirstLastPara="0" vert="horz" wrap="square" lIns="576073" tIns="239376" rIns="283463" bIns="239377" numCol="1" spcCol="1270" anchor="ctr" anchorCtr="0">
                <a:noAutofit/>
              </a:bodyPr>
              <a:lstStyle/>
              <a:p>
                <a:pPr algn="ctr" defTabSz="13779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defRPr/>
                </a:pPr>
                <a:r>
                  <a:rPr lang="en-US" sz="1600" dirty="0">
                    <a:solidFill>
                      <a:srgbClr val="2D2C41"/>
                    </a:solidFill>
                    <a:latin typeface="Arial"/>
                  </a:rPr>
                  <a:t>DataFrame2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1926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Joining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CF761-2CD7-C24A-B869-695DAF28F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2C77"/>
                </a:solidFill>
              </a:rPr>
              <a:t>Import the “cities” sheet into it’s own </a:t>
            </a:r>
            <a:r>
              <a:rPr lang="en-US" i="1" dirty="0" err="1">
                <a:solidFill>
                  <a:srgbClr val="002C77"/>
                </a:solidFill>
              </a:rPr>
              <a:t>DataFrame</a:t>
            </a:r>
            <a:r>
              <a:rPr lang="en-US" dirty="0">
                <a:solidFill>
                  <a:srgbClr val="002C77"/>
                </a:solidFill>
              </a:rPr>
              <a:t> using the </a:t>
            </a:r>
            <a:r>
              <a:rPr lang="en-US" i="1" dirty="0">
                <a:solidFill>
                  <a:srgbClr val="002C77"/>
                </a:solidFill>
              </a:rPr>
              <a:t>parse </a:t>
            </a:r>
            <a:r>
              <a:rPr lang="en-US" dirty="0">
                <a:solidFill>
                  <a:srgbClr val="002C77"/>
                </a:solidFill>
              </a:rPr>
              <a:t>method 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df_cities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xls.parse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('cities’)</a:t>
            </a:r>
            <a:endParaRPr lang="en-US" dirty="0">
              <a:solidFill>
                <a:srgbClr val="FFFFFF">
                  <a:lumMod val="50000"/>
                </a:srgb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The pandas function for performing joins is called </a:t>
            </a:r>
            <a:r>
              <a:rPr lang="en-US" i="1" dirty="0">
                <a:solidFill>
                  <a:srgbClr val="004685"/>
                </a:solidFill>
              </a:rPr>
              <a:t>merge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Specify the </a:t>
            </a:r>
            <a:r>
              <a:rPr lang="en-US" i="1" dirty="0" err="1">
                <a:solidFill>
                  <a:srgbClr val="004685"/>
                </a:solidFill>
              </a:rPr>
              <a:t>DataFrames</a:t>
            </a:r>
            <a:r>
              <a:rPr lang="en-US" dirty="0">
                <a:solidFill>
                  <a:srgbClr val="004685"/>
                </a:solidFill>
              </a:rPr>
              <a:t> to join in the “left” and “right” arguments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Specify inner (the default option) for the “how” argument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Specify the join keys in the “</a:t>
            </a:r>
            <a:r>
              <a:rPr lang="en-US" dirty="0" err="1">
                <a:solidFill>
                  <a:srgbClr val="004685"/>
                </a:solidFill>
              </a:rPr>
              <a:t>left_on</a:t>
            </a:r>
            <a:r>
              <a:rPr lang="en-US" dirty="0">
                <a:solidFill>
                  <a:srgbClr val="004685"/>
                </a:solidFill>
              </a:rPr>
              <a:t>” and “</a:t>
            </a:r>
            <a:r>
              <a:rPr lang="en-US" dirty="0" err="1">
                <a:solidFill>
                  <a:srgbClr val="004685"/>
                </a:solidFill>
              </a:rPr>
              <a:t>right_on</a:t>
            </a:r>
            <a:r>
              <a:rPr lang="en-US" dirty="0">
                <a:solidFill>
                  <a:srgbClr val="004685"/>
                </a:solidFill>
              </a:rPr>
              <a:t>” arguments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pd.merge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(left=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right=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df_cities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how=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'inner'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left_on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city_id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right_on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'id’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What’s the new size (rows, columns) of </a:t>
            </a:r>
            <a:r>
              <a:rPr lang="en-US" dirty="0">
                <a:solidFill>
                  <a:srgbClr val="0070C0"/>
                </a:solidFill>
              </a:rPr>
              <a:t>df</a:t>
            </a:r>
            <a:r>
              <a:rPr lang="en-US" dirty="0">
                <a:solidFill>
                  <a:srgbClr val="002C77"/>
                </a:solidFill>
              </a:rPr>
              <a:t>?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df.shape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Now we can see the cities in </a:t>
            </a:r>
            <a:r>
              <a:rPr lang="en-US" dirty="0"/>
              <a:t>df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df.head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13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7271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Joining Data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BDF63-C7E7-2548-BCB6-1F6B180E0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>
              <a:defRPr/>
            </a:pPr>
            <a:r>
              <a:rPr lang="en-US" dirty="0"/>
              <a:t>Import the “states” sheet into it’s own </a:t>
            </a:r>
            <a:r>
              <a:rPr lang="en-US" i="1" dirty="0" err="1"/>
              <a:t>DataFrame</a:t>
            </a:r>
            <a:endParaRPr lang="en-US" dirty="0"/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Join (merge) with </a:t>
            </a:r>
            <a:r>
              <a:rPr lang="en-US" dirty="0"/>
              <a:t>df</a:t>
            </a:r>
            <a:endParaRPr lang="en-US" i="1" dirty="0"/>
          </a:p>
          <a:p>
            <a:pPr>
              <a:defRPr/>
            </a:pPr>
            <a:r>
              <a:rPr lang="en-US" dirty="0"/>
              <a:t>Calculate the new size (rows, columns) of </a:t>
            </a:r>
            <a:r>
              <a:rPr lang="en-US" dirty="0">
                <a:solidFill>
                  <a:srgbClr val="0087E4"/>
                </a:solidFill>
              </a:rPr>
              <a:t>df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Show the name, city, and state for the first 100 businesses</a:t>
            </a:r>
            <a:br>
              <a:rPr lang="en-US" dirty="0">
                <a:solidFill>
                  <a:srgbClr val="004685"/>
                </a:solidFill>
              </a:rPr>
            </a:br>
            <a:endParaRPr lang="en-US" dirty="0">
              <a:solidFill>
                <a:srgbClr val="004685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14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68973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Joining Data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5FAF9-683A-0948-8415-C032D5C9B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2C77"/>
                </a:solidFill>
              </a:rPr>
              <a:t>Import the “states” sheet into it’s own </a:t>
            </a:r>
            <a:r>
              <a:rPr lang="en-US" i="1" dirty="0" err="1">
                <a:solidFill>
                  <a:srgbClr val="002C77"/>
                </a:solidFill>
              </a:rPr>
              <a:t>DataFrame</a:t>
            </a:r>
            <a:br>
              <a:rPr lang="en-US" i="1" dirty="0">
                <a:solidFill>
                  <a:srgbClr val="002C77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df_states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xls.parse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(’states’)</a:t>
            </a:r>
            <a:endParaRPr lang="en-US" dirty="0">
              <a:solidFill>
                <a:srgbClr val="002C77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2C77"/>
                </a:solidFill>
              </a:rPr>
              <a:t>Join (merge) with </a:t>
            </a:r>
            <a:r>
              <a:rPr lang="en-US" dirty="0"/>
              <a:t>df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pd.merge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(left=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right=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df_states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how=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'inner'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left_on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state_id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right_on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'id’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i="1" dirty="0">
              <a:solidFill>
                <a:srgbClr val="002C77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Calculate the new size (rows, columns) of </a:t>
            </a:r>
            <a:r>
              <a:rPr lang="en-US" dirty="0">
                <a:solidFill>
                  <a:srgbClr val="0070C0"/>
                </a:solidFill>
              </a:rPr>
              <a:t>df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df.shape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Show the name, city, and state for the first 100 businesses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atts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["name", "city", "state”]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#store the list of attributes in a list</a:t>
            </a:r>
            <a:b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atts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].head(100)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15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920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Slicing Rows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353F3-7BE2-1741-B5F0-DBC037B92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You can get a </a:t>
            </a:r>
            <a:r>
              <a:rPr lang="en-US" i="1" dirty="0"/>
              <a:t>slice</a:t>
            </a:r>
            <a:r>
              <a:rPr lang="en-US" dirty="0"/>
              <a:t> of a </a:t>
            </a:r>
            <a:r>
              <a:rPr lang="en-US" dirty="0" err="1"/>
              <a:t>DataFrame</a:t>
            </a:r>
            <a:r>
              <a:rPr lang="en-US" dirty="0"/>
              <a:t> by using a colon (</a:t>
            </a:r>
            <a:r>
              <a:rPr lang="en-US" dirty="0">
                <a:sym typeface="Wingdings"/>
              </a:rPr>
              <a:t>:) </a:t>
            </a:r>
          </a:p>
          <a:p>
            <a:pPr>
              <a:defRPr/>
            </a:pPr>
            <a:r>
              <a:rPr lang="en-US" dirty="0">
                <a:sym typeface="Wingdings"/>
              </a:rPr>
              <a:t>Format: </a:t>
            </a:r>
            <a:r>
              <a:rPr lang="mr-IN" dirty="0"/>
              <a:t>[</a:t>
            </a:r>
            <a:r>
              <a:rPr lang="mr-IN" i="1" dirty="0" err="1"/>
              <a:t>start_index</a:t>
            </a:r>
            <a:r>
              <a:rPr lang="mr-IN" dirty="0" err="1"/>
              <a:t>:</a:t>
            </a:r>
            <a:r>
              <a:rPr lang="mr-IN" i="1" dirty="0" err="1"/>
              <a:t>end_index</a:t>
            </a:r>
            <a:r>
              <a:rPr lang="mr-IN" dirty="0"/>
              <a:t>]</a:t>
            </a:r>
            <a:endParaRPr lang="en-US" dirty="0"/>
          </a:p>
          <a:p>
            <a:pPr lvl="1">
              <a:defRPr/>
            </a:pPr>
            <a:r>
              <a:rPr lang="mr-IN" i="1" dirty="0" err="1">
                <a:solidFill>
                  <a:srgbClr val="004685"/>
                </a:solidFill>
              </a:rPr>
              <a:t>start_index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and </a:t>
            </a:r>
            <a:r>
              <a:rPr lang="mr-IN" i="1" dirty="0" err="1">
                <a:solidFill>
                  <a:srgbClr val="004685"/>
                </a:solidFill>
              </a:rPr>
              <a:t>end_index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are both optional</a:t>
            </a:r>
          </a:p>
          <a:p>
            <a:pPr lvl="1">
              <a:defRPr/>
            </a:pPr>
            <a:r>
              <a:rPr lang="mr-IN" i="1" dirty="0" err="1">
                <a:solidFill>
                  <a:srgbClr val="004685"/>
                </a:solidFill>
              </a:rPr>
              <a:t>start_index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is the index of the first value (included in slice)</a:t>
            </a:r>
          </a:p>
          <a:p>
            <a:pPr lvl="1">
              <a:defRPr/>
            </a:pPr>
            <a:r>
              <a:rPr lang="mr-IN" i="1" dirty="0" err="1">
                <a:solidFill>
                  <a:srgbClr val="004685"/>
                </a:solidFill>
              </a:rPr>
              <a:t>end_index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is the index of the last value (not included in slice)</a:t>
            </a:r>
          </a:p>
          <a:p>
            <a:pPr marL="0" indent="0">
              <a:buNone/>
              <a:defRPr/>
            </a:pP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16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951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Slicing Rows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D65FD-83A4-314D-919F-5255DAEC5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Get the 2</a:t>
            </a:r>
            <a:r>
              <a:rPr lang="en-US" baseline="30000" dirty="0">
                <a:solidFill>
                  <a:srgbClr val="004785"/>
                </a:solidFill>
              </a:rPr>
              <a:t>nd</a:t>
            </a:r>
            <a:r>
              <a:rPr lang="en-US" dirty="0">
                <a:solidFill>
                  <a:srgbClr val="004785"/>
                </a:solidFill>
              </a:rPr>
              <a:t> 100 businesses listed in the data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df[100:200]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rows 100 to 199 </a:t>
            </a: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Get the name of the last business listed in the data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last_index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(df)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–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last_business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df[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last_index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:]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the last row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last_business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[“name”]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the “name” of the last row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defRPr/>
            </a:pPr>
            <a:r>
              <a:rPr lang="en-US" dirty="0">
                <a:solidFill>
                  <a:srgbClr val="004785"/>
                </a:solidFill>
                <a:cs typeface="Consolas" panose="020B0609020204030204" pitchFamily="49" charset="0"/>
              </a:rPr>
              <a:t>Another way </a:t>
            </a:r>
            <a:r>
              <a:rPr lang="mr-IN" dirty="0">
                <a:solidFill>
                  <a:srgbClr val="004785"/>
                </a:solidFill>
              </a:rPr>
              <a:t>…</a:t>
            </a:r>
            <a:br>
              <a:rPr lang="en-US" dirty="0">
                <a:solidFill>
                  <a:srgbClr val="00478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mr-IN" dirty="0" err="1">
                <a:latin typeface="Consolas" panose="020B0609020204030204" pitchFamily="49" charset="0"/>
              </a:rPr>
              <a:t>df</a:t>
            </a:r>
            <a:r>
              <a:rPr lang="mr-IN" dirty="0">
                <a:latin typeface="Consolas" panose="020B0609020204030204" pitchFamily="49" charset="0"/>
              </a:rPr>
              <a:t>[-1:]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[“name”]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the “name” of the last row 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17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75532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Conditions Using Boolean 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AA05F-D2C4-5A43-A6DB-680A592C6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To filter a </a:t>
            </a:r>
            <a:r>
              <a:rPr lang="en-US" dirty="0" err="1">
                <a:solidFill>
                  <a:srgbClr val="004785"/>
                </a:solidFill>
              </a:rPr>
              <a:t>DataFrame</a:t>
            </a:r>
            <a:r>
              <a:rPr lang="en-US" dirty="0">
                <a:solidFill>
                  <a:srgbClr val="004785"/>
                </a:solidFill>
              </a:rPr>
              <a:t> using </a:t>
            </a:r>
            <a:r>
              <a:rPr lang="en-US" i="1" dirty="0">
                <a:solidFill>
                  <a:srgbClr val="004785"/>
                </a:solidFill>
              </a:rPr>
              <a:t>Boolean Indexing</a:t>
            </a:r>
            <a:r>
              <a:rPr lang="en-US" dirty="0">
                <a:solidFill>
                  <a:srgbClr val="004785"/>
                </a:solidFill>
              </a:rPr>
              <a:t>, you first create a </a:t>
            </a:r>
            <a:r>
              <a:rPr lang="en-US" i="1" dirty="0">
                <a:solidFill>
                  <a:srgbClr val="004785"/>
                </a:solidFill>
              </a:rPr>
              <a:t>Series</a:t>
            </a:r>
            <a:r>
              <a:rPr lang="en-US" dirty="0">
                <a:solidFill>
                  <a:srgbClr val="004785"/>
                </a:solidFill>
              </a:rPr>
              <a:t>, a one-dimensional array</a:t>
            </a:r>
          </a:p>
          <a:p>
            <a:pPr lvl="1">
              <a:defRPr/>
            </a:pPr>
            <a:r>
              <a:rPr lang="en-US" dirty="0">
                <a:solidFill>
                  <a:srgbClr val="004785"/>
                </a:solidFill>
              </a:rPr>
              <a:t>Each element in the </a:t>
            </a:r>
            <a:r>
              <a:rPr lang="en-US" i="1" dirty="0">
                <a:solidFill>
                  <a:srgbClr val="004785"/>
                </a:solidFill>
              </a:rPr>
              <a:t>Series</a:t>
            </a:r>
            <a:r>
              <a:rPr lang="en-US" dirty="0">
                <a:solidFill>
                  <a:srgbClr val="004785"/>
                </a:solidFill>
              </a:rPr>
              <a:t> has a value of either True or False</a:t>
            </a:r>
            <a:endParaRPr lang="en-US" dirty="0">
              <a:solidFill>
                <a:srgbClr val="002C77"/>
              </a:solidFill>
            </a:endParaRPr>
          </a:p>
          <a:p>
            <a:pPr lvl="1">
              <a:defRPr/>
            </a:pPr>
            <a:r>
              <a:rPr lang="en-US" i="1" dirty="0">
                <a:solidFill>
                  <a:srgbClr val="002C77"/>
                </a:solidFill>
              </a:rPr>
              <a:t>Boolean Indexing </a:t>
            </a:r>
            <a:r>
              <a:rPr lang="en-US" dirty="0">
                <a:solidFill>
                  <a:srgbClr val="002C77"/>
                </a:solidFill>
              </a:rPr>
              <a:t>compares each value in the </a:t>
            </a:r>
            <a:r>
              <a:rPr lang="en-US" i="1" dirty="0">
                <a:solidFill>
                  <a:srgbClr val="002C77"/>
                </a:solidFill>
              </a:rPr>
              <a:t>Series</a:t>
            </a:r>
            <a:r>
              <a:rPr lang="en-US" dirty="0">
                <a:solidFill>
                  <a:srgbClr val="002C77"/>
                </a:solidFill>
              </a:rPr>
              <a:t> to each record in the  </a:t>
            </a:r>
            <a:r>
              <a:rPr lang="en-US" dirty="0" err="1">
                <a:solidFill>
                  <a:srgbClr val="002C77"/>
                </a:solidFill>
              </a:rPr>
              <a:t>DataFrame</a:t>
            </a:r>
            <a:endParaRPr lang="en-US" dirty="0">
              <a:solidFill>
                <a:srgbClr val="004785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18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1140735" y="5291528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http://pandas.pydata.org/pandas-docs/stable/indexing.html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42098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Conditions Using Boolean 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9238E-F002-AA42-A1F9-182B900EF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Select the businesses in Pittsburgh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pitts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df["city"] == "Pittsburgh”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#creates a Series with True/False values</a:t>
            </a: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The type is Series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pitts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You can see the True/False values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pitts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defRPr/>
            </a:pPr>
            <a:r>
              <a:rPr lang="en-US" dirty="0">
                <a:solidFill>
                  <a:srgbClr val="002C77"/>
                </a:solidFill>
              </a:rPr>
              <a:t>Filter the elements in </a:t>
            </a:r>
            <a:r>
              <a:rPr lang="en-US" dirty="0">
                <a:solidFill>
                  <a:srgbClr val="0087E4"/>
                </a:solidFill>
              </a:rPr>
              <a:t>df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df[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pitts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#filters df based on the True/False values in the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pitts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Series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19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140735" y="5291528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http://pandas.pydata.org/pandas-docs/stable/indexing.html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574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05D2F-7B93-544E-87D3-73A7FDA8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2565473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Conditions Using Boolean 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A378C-E9D6-E549-91D9-280BB9486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4785"/>
                </a:solidFill>
              </a:rPr>
              <a:t>Does the "The Dragon Chinese Cuisine” offer take out?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rest = df["name"] == "The Dragon Chinese Cuisine”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#creates the series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bus = df[rest]["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take_out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”]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#filters the df and returns the “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take_out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 column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20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80772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825500" y="2286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endParaRPr lang="en-US" dirty="0">
              <a:solidFill>
                <a:srgbClr val="2D2C41"/>
              </a:solidFill>
              <a:latin typeface="Arial"/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1140735" y="5236194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http://pandas.pydata.org/pandas-docs/stable/indexing.html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344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Conditions Using Boolean 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EA13F-5970-8844-8A7B-B4F15BB9B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Select the bars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cat_0_bars = df["category_0"] == "Bars”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cat_1_bars = df["category_1"] == "Bars”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df[cat_0_bars | cat_1_bars]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rows where cat_0_bars is True | (OR) cat_1_bars is True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Select the bars in Carnegie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cat_0_bars = df["category_0"] == "Bars”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cat_1_bars = df["category_1"] == "Bars”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carnegie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df["city"] == "Carnegie”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df[(cat_0_bars | cat_1_bars) &amp;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carnegie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rows where cat_0_bars is True | (OR) cat_1_bars is True &amp; (AND)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carnegie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True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21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140735" y="5291528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http://pandas.pydata.org/pandas-docs/stable/indexing.html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885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Conditions Using Boolean Indexing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2D61F-D47C-C249-8BF8-57E6038E2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4785"/>
                </a:solidFill>
              </a:rPr>
              <a:t>Select the bars and restaurants in Carnegie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cat_0 = df["category_0"].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(["Bars", "Restaurants"])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#tests if category_0 is in the provided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cat_1 = df["category_1"].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(["Bars", "Restaurants"])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#tests if category_1 is in the provided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carnegie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df["city"] == "Carnegie”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df[(cat_0 | cat_1) &amp;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carnegie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rows where cat_0 is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 | (OR)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cat_1 is True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(AND)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carnegie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True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22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80772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140735" y="5236194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http://pandas.pydata.org/pandas-docs/stable/indexing.html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079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1D926-5CF1-1C4B-8A3D-4F3AF7B60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How many total dive bars are there in Las Vegas?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Assume a Yelp user assigned “Dive Bars” in the </a:t>
            </a:r>
            <a:r>
              <a:rPr lang="en-US" i="1" dirty="0">
                <a:solidFill>
                  <a:srgbClr val="004685"/>
                </a:solidFill>
              </a:rPr>
              <a:t>category_0</a:t>
            </a:r>
            <a:r>
              <a:rPr lang="en-US" dirty="0">
                <a:solidFill>
                  <a:srgbClr val="004685"/>
                </a:solidFill>
              </a:rPr>
              <a:t> column or </a:t>
            </a:r>
            <a:r>
              <a:rPr lang="en-US" i="1" dirty="0">
                <a:solidFill>
                  <a:srgbClr val="004685"/>
                </a:solidFill>
              </a:rPr>
              <a:t>category_1</a:t>
            </a:r>
            <a:r>
              <a:rPr lang="en-US" dirty="0">
                <a:solidFill>
                  <a:srgbClr val="004685"/>
                </a:solidFill>
              </a:rPr>
              <a:t> column</a:t>
            </a:r>
          </a:p>
          <a:p>
            <a:pPr>
              <a:defRPr/>
            </a:pPr>
            <a:r>
              <a:rPr lang="en-US" dirty="0"/>
              <a:t>Recommend a random dive bar with at least a 4 star rating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Look at the total set of dive bars above and query for those that have a </a:t>
            </a:r>
            <a:r>
              <a:rPr lang="en-US" i="1" dirty="0">
                <a:solidFill>
                  <a:srgbClr val="004685"/>
                </a:solidFill>
              </a:rPr>
              <a:t>star</a:t>
            </a:r>
            <a:r>
              <a:rPr lang="en-US" dirty="0">
                <a:solidFill>
                  <a:srgbClr val="004685"/>
                </a:solidFill>
              </a:rPr>
              <a:t> rating of at least 4.0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Import the random module: </a:t>
            </a:r>
            <a:r>
              <a:rPr lang="en-US" dirty="0"/>
              <a:t>import random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Get a random number using the </a:t>
            </a:r>
            <a:r>
              <a:rPr lang="en-US" dirty="0" err="1"/>
              <a:t>randint</a:t>
            </a:r>
            <a:r>
              <a:rPr lang="en-US" dirty="0">
                <a:solidFill>
                  <a:srgbClr val="0047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method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Get a random dive bar from the set above using the random number</a:t>
            </a:r>
          </a:p>
          <a:p>
            <a:pPr lvl="1">
              <a:defRPr/>
            </a:pPr>
            <a:endParaRPr lang="en-US" dirty="0">
              <a:solidFill>
                <a:srgbClr val="004785"/>
              </a:solidFill>
            </a:endParaRPr>
          </a:p>
          <a:p>
            <a:pPr lvl="1"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23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1752600" y="990600"/>
            <a:ext cx="8610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defRPr/>
            </a:pP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2E6B9F2F-FCEA-8942-947C-4FA698B67B8F}"/>
              </a:ext>
            </a:extLst>
          </p:cNvPr>
          <p:cNvSpPr txBox="1">
            <a:spLocks/>
          </p:cNvSpPr>
          <p:nvPr/>
        </p:nvSpPr>
        <p:spPr>
          <a:xfrm>
            <a:off x="1140735" y="5257800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https://docs.python.org/3/library/random.html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838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1A3DE-0B41-684A-81FC-B28E0A2B5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total dive bars are there in Las Vegas?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3 series from df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lv = df["city"] == "Las Vegas”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cat_0_bars = df["category_0"] == "Dive Bars”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cat_1_bars = df["category_1"] == "Dive Bars” 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#filter df using 3 series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divebars_lv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df[lv &amp; (cat_0_bars | cat_0_bars)] 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length of dive bars in LV (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divebars_lv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print("There are",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divebars_lv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"dive bar(s) in LV”)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24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1752600" y="990600"/>
            <a:ext cx="80772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5160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D4473-3C6D-5F45-A93B-4062BFF3D0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004785"/>
                </a:solidFill>
              </a:rPr>
              <a:t>Recommend a random dive bar with at least a 4 star rating</a:t>
            </a:r>
          </a:p>
          <a:p>
            <a:pPr marL="0" indent="0">
              <a:buNone/>
            </a:pP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stars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divebars_lv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["stars"] &gt;= 4.0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new series from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divebars_lv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divebars_4rating_lv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divebars_lv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[stars]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#filter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divebars_lv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random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#import random module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random number between (but including) 0 and last index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rand_int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random.randint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(divebars_4rating_lv)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–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1) 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random dive bar based on random number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rand_divebar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divebars_4rating_lv[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rand_int:rand_int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+ 1]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#another way, is by using the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iloc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method to choose rows (and/or columns) by position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rand_divebar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divebars_4rating_lv.iloc[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rand_int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:]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#show random dive bar with at least 4 star rating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rand_divebar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25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D05320F9-BE5E-D444-AD46-2D9A3AEA7147}"/>
              </a:ext>
            </a:extLst>
          </p:cNvPr>
          <p:cNvSpPr txBox="1">
            <a:spLocks/>
          </p:cNvSpPr>
          <p:nvPr/>
        </p:nvSpPr>
        <p:spPr>
          <a:xfrm>
            <a:off x="1140735" y="5344003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https://docs.python.org/3/library/random.html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892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Computations </a:t>
            </a:r>
            <a:r>
              <a:rPr lang="mr-IN" sz="3000" dirty="0"/>
              <a:t>–</a:t>
            </a:r>
            <a:r>
              <a:rPr lang="en-US" sz="3000" dirty="0"/>
              <a:t> </a:t>
            </a:r>
            <a:r>
              <a:rPr lang="en-US" sz="3000" i="1" dirty="0"/>
              <a:t>sum()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AE8834-1300-1749-B1C7-5BACA4D4C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Calculate the total (sum) number of reviews for nail salons in Henderson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cat_0 = df["category_0"].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str.contains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("Nail Salon”)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#tests if category_0 string value contains “Nail Salon”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cat_1 = df["category_1"].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str.contains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("Nail Salon”)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#tests if category_1 string value contains “Nail Salon”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henderson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df["city"] == "Henderson”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df[(cat_0 | cat_1) &amp;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henderson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]["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review_count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"].sum()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the total “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review_count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 value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the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rows where cat_0 is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 | (OR)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cat_1 is True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(AND)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henderson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True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7F7F7F"/>
              </a:solidFill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7F7F7F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26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099704" y="5291528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http://pandas.pydata.org/pandas-docs/stable/api.html#api-dataframe-stats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172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Computations </a:t>
            </a:r>
            <a:r>
              <a:rPr lang="mr-IN" sz="3000" dirty="0"/>
              <a:t>–</a:t>
            </a:r>
            <a:r>
              <a:rPr lang="en-US" sz="3000" dirty="0"/>
              <a:t> </a:t>
            </a:r>
            <a:r>
              <a:rPr lang="en-US" sz="3000" i="1" dirty="0"/>
              <a:t>mean()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4627F-16BD-5843-BCA9-C9073AE90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Calculate the average (mean) star rating for auto repair shops in Pittsburg?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cat_0 = df["category_0"].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str.contains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("Auto Repair”)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cat_1 = df["category_1”].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str.contains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("Auto Repair”)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pitts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df["city"] == 'Pittsburgh’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df[(cat_0 | cat_1) &amp;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pitts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]["stars"].mean()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the average “stars” value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the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rows where cat_0 is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 | (OR)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cat_1 is True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 (AND)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pitts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True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lvl="1" indent="0">
              <a:spcBef>
                <a:spcPts val="1200"/>
              </a:spcBef>
              <a:spcAft>
                <a:spcPts val="200"/>
              </a:spcAft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7F7F7F"/>
              </a:solidFill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7F7F7F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27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990600" y="5291528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http://pandas.pydata.org/pandas-docs/stable/api.html#api-dataframe-stats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4492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Other Methods</a:t>
            </a:r>
            <a:endParaRPr lang="en-US" sz="3000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D523D-40FF-644D-B475-BEEC61CB3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What cities are in our dataset?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df["city"].unique()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the unique values in </a:t>
            </a:r>
            <a:r>
              <a:rPr lang="en-US" i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</a:t>
            </a:r>
            <a:endParaRPr lang="en-US" i="1" dirty="0">
              <a:solidFill>
                <a:srgbClr val="00478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How many businesses are there in each </a:t>
            </a:r>
            <a:r>
              <a:rPr lang="en-US" i="1" dirty="0">
                <a:solidFill>
                  <a:srgbClr val="004785"/>
                </a:solidFill>
              </a:rPr>
              <a:t>city</a:t>
            </a:r>
            <a:r>
              <a:rPr lang="en-US" dirty="0">
                <a:solidFill>
                  <a:srgbClr val="004785"/>
                </a:solidFill>
              </a:rPr>
              <a:t>?</a:t>
            </a:r>
            <a:br>
              <a:rPr lang="en-US" dirty="0">
                <a:solidFill>
                  <a:srgbClr val="17375E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df['city'].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value_counts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#counts the records for each </a:t>
            </a:r>
            <a:r>
              <a:rPr lang="en-US" i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How many unique user assigned business categories are there in </a:t>
            </a:r>
            <a:r>
              <a:rPr lang="en-US" i="1" dirty="0">
                <a:solidFill>
                  <a:srgbClr val="004785"/>
                </a:solidFill>
              </a:rPr>
              <a:t>category_0</a:t>
            </a:r>
            <a:r>
              <a:rPr lang="en-US" dirty="0">
                <a:solidFill>
                  <a:srgbClr val="004785"/>
                </a:solidFill>
              </a:rPr>
              <a:t>?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df['category_0'].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nunique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#counts the non-null unique values in </a:t>
            </a:r>
            <a:r>
              <a:rPr lang="en-US" i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category_0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7F7F7F"/>
              </a:solidFill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7F7F7F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28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140735" y="5291528"/>
            <a:ext cx="89916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http://pandas.pydata.org/pandas-docs/stable/api.html#api-dataframe-stats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2C7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947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Updating &amp; Creating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30B0A-FFF9-1544-A217-0C6F7431F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You can easily create new columns in </a:t>
            </a:r>
            <a:r>
              <a:rPr lang="en-US" i="1" dirty="0" err="1">
                <a:solidFill>
                  <a:srgbClr val="004785"/>
                </a:solidFill>
              </a:rPr>
              <a:t>DataFrames</a:t>
            </a:r>
            <a:r>
              <a:rPr lang="en-US" i="1" dirty="0">
                <a:solidFill>
                  <a:srgbClr val="004785"/>
                </a:solidFill>
              </a:rPr>
              <a:t> </a:t>
            </a:r>
            <a:r>
              <a:rPr lang="en-US" dirty="0">
                <a:solidFill>
                  <a:srgbClr val="004785"/>
                </a:solidFill>
              </a:rPr>
              <a:t>by just naming and using them</a:t>
            </a:r>
          </a:p>
          <a:p>
            <a:pPr lvl="1">
              <a:defRPr/>
            </a:pPr>
            <a:r>
              <a:rPr lang="en-US" dirty="0">
                <a:solidFill>
                  <a:srgbClr val="004785"/>
                </a:solidFill>
              </a:rPr>
              <a:t>Example: </a:t>
            </a:r>
            <a:r>
              <a:rPr lang="en-US" dirty="0"/>
              <a:t>my_</a:t>
            </a:r>
            <a:r>
              <a:rPr lang="mr-IN" dirty="0" err="1"/>
              <a:t>df</a:t>
            </a:r>
            <a:r>
              <a:rPr lang="mr-IN" dirty="0"/>
              <a:t>[”</a:t>
            </a:r>
            <a:r>
              <a:rPr lang="en-US" dirty="0" err="1"/>
              <a:t>new_column</a:t>
            </a:r>
            <a:r>
              <a:rPr lang="mr-IN" dirty="0"/>
              <a:t>”]</a:t>
            </a:r>
            <a:r>
              <a:rPr lang="en-US" dirty="0"/>
              <a:t> = &lt;</a:t>
            </a:r>
            <a:r>
              <a:rPr lang="en-US" dirty="0" err="1"/>
              <a:t>some_value</a:t>
            </a:r>
            <a:r>
              <a:rPr lang="en-US" dirty="0"/>
              <a:t>&gt;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Add a new “categories” column that combines “category_0”  and “category_1” as a comma-separated list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df["categories"] = df["category_0"].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str.cat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(df["category_1"],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=',’)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#concatenates the string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value of category_0 with category_1, separated by a ‘,’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Now we can look up businesses based on the single “categories” column!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df[df["categories"].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str.contains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("Pizza")]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29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096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Loading Data </a:t>
            </a:r>
            <a:r>
              <a:rPr lang="mr-IN" sz="3000" dirty="0"/>
              <a:t>–</a:t>
            </a:r>
            <a:r>
              <a:rPr lang="en-US" sz="3000" dirty="0"/>
              <a:t> pandas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A40F6-5DED-9D45-8DDF-6BEB76BDBE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The </a:t>
            </a:r>
            <a:r>
              <a:rPr lang="en-US" i="1" dirty="0">
                <a:solidFill>
                  <a:srgbClr val="004685"/>
                </a:solidFill>
              </a:rPr>
              <a:t>pandas</a:t>
            </a:r>
            <a:r>
              <a:rPr lang="en-US" dirty="0">
                <a:solidFill>
                  <a:srgbClr val="004685"/>
                </a:solidFill>
              </a:rPr>
              <a:t> module provides data analysis tools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It can connect to and interact with a database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It can also read and write Excel files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It provides a useful </a:t>
            </a:r>
            <a:r>
              <a:rPr lang="en-US" i="1" dirty="0" err="1">
                <a:solidFill>
                  <a:srgbClr val="004685"/>
                </a:solidFill>
              </a:rPr>
              <a:t>read_excel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method which reads an Excel file into a </a:t>
            </a:r>
            <a:r>
              <a:rPr lang="en-US" i="1" dirty="0" err="1">
                <a:solidFill>
                  <a:srgbClr val="004685"/>
                </a:solidFill>
              </a:rPr>
              <a:t>DataFrame</a:t>
            </a:r>
            <a:br>
              <a:rPr lang="en-US" i="1" dirty="0">
                <a:solidFill>
                  <a:srgbClr val="002C77"/>
                </a:solidFill>
              </a:rPr>
            </a:b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pandas as pd</a:t>
            </a:r>
            <a:b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s-I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pd.read_excel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(’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my_file.xlsx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 the file into a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DataFrame</a:t>
            </a:r>
            <a:endParaRPr lang="en-US" dirty="0">
              <a:solidFill>
                <a:srgbClr val="FFFFFF">
                  <a:lumMod val="50000"/>
                </a:srgb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A </a:t>
            </a:r>
            <a:r>
              <a:rPr lang="en-US" i="1" dirty="0" err="1">
                <a:solidFill>
                  <a:srgbClr val="004685"/>
                </a:solidFill>
              </a:rPr>
              <a:t>DataFrame</a:t>
            </a:r>
            <a:r>
              <a:rPr lang="en-US" dirty="0">
                <a:solidFill>
                  <a:srgbClr val="004685"/>
                </a:solidFill>
              </a:rPr>
              <a:t> is a 2-dimensional labeled data structure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You can think of it like a spreadsheet or database 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1069065" y="4963003"/>
            <a:ext cx="9982200" cy="381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685"/>
                </a:solidFill>
              </a:rPr>
              <a:t>For reference:</a:t>
            </a:r>
          </a:p>
          <a:p>
            <a:pPr marL="228600" lvl="1" indent="0">
              <a:buNone/>
              <a:defRPr/>
            </a:pP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http://pandas.pydata.org/pandas-docs/stable/generated/pandas.read_excel.html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750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Updating &amp; Creating Data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65E4A-8AC5-2A4D-9AD1-E3898AB68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Add a new “rating” column that converts “stars” to a comparable value in the 10-point system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mr-IN" dirty="0" err="1">
                <a:latin typeface="Consolas" panose="020B0609020204030204" pitchFamily="49" charset="0"/>
              </a:rPr>
              <a:t>df</a:t>
            </a:r>
            <a:r>
              <a:rPr lang="mr-IN" dirty="0">
                <a:latin typeface="Consolas" panose="020B0609020204030204" pitchFamily="49" charset="0"/>
              </a:rPr>
              <a:t>["</a:t>
            </a:r>
            <a:r>
              <a:rPr lang="mr-IN" dirty="0" err="1">
                <a:latin typeface="Consolas" panose="020B0609020204030204" pitchFamily="49" charset="0"/>
              </a:rPr>
              <a:t>rating</a:t>
            </a:r>
            <a:r>
              <a:rPr lang="mr-IN" dirty="0">
                <a:latin typeface="Consolas" panose="020B0609020204030204" pitchFamily="49" charset="0"/>
              </a:rPr>
              <a:t>"] = </a:t>
            </a:r>
            <a:r>
              <a:rPr lang="mr-IN" dirty="0" err="1">
                <a:latin typeface="Consolas" panose="020B0609020204030204" pitchFamily="49" charset="0"/>
              </a:rPr>
              <a:t>df</a:t>
            </a:r>
            <a:r>
              <a:rPr lang="mr-IN" dirty="0">
                <a:latin typeface="Consolas" panose="020B0609020204030204" pitchFamily="49" charset="0"/>
              </a:rPr>
              <a:t>["</a:t>
            </a:r>
            <a:r>
              <a:rPr lang="mr-IN" dirty="0" err="1">
                <a:latin typeface="Consolas" panose="020B0609020204030204" pitchFamily="49" charset="0"/>
              </a:rPr>
              <a:t>stars</a:t>
            </a:r>
            <a:r>
              <a:rPr lang="mr-IN" dirty="0">
                <a:latin typeface="Consolas" panose="020B0609020204030204" pitchFamily="49" charset="0"/>
              </a:rPr>
              <a:t>"] * 2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Now, update the new “rating” column so that it displays the rating as ”x out of 10”</a:t>
            </a:r>
            <a:endParaRPr lang="en-US" dirty="0"/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First, create a helper function that will take a rating value as an argument and concatenate a string to it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convert_to_rating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(x): 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return (str(x) + " out of 10")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#casts x (rating) to a string, then concatenates another string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Second, use the </a:t>
            </a:r>
            <a:r>
              <a:rPr lang="en-US" i="1" dirty="0">
                <a:solidFill>
                  <a:srgbClr val="004785"/>
                </a:solidFill>
              </a:rPr>
              <a:t>apply() </a:t>
            </a:r>
            <a:r>
              <a:rPr lang="en-US" dirty="0">
                <a:solidFill>
                  <a:srgbClr val="004785"/>
                </a:solidFill>
              </a:rPr>
              <a:t>method to run the helper function for the rating in each row</a:t>
            </a:r>
            <a:br>
              <a:rPr lang="en-US" dirty="0"/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df["rating"] = df[”rating"].apply(</a:t>
            </a:r>
            <a:r>
              <a:rPr lang="en-US" i="1" dirty="0" err="1">
                <a:latin typeface="Consolas" panose="020B0609020204030204" pitchFamily="49" charset="0"/>
                <a:cs typeface="Consolas" panose="020B0609020204030204" pitchFamily="49" charset="0"/>
              </a:rPr>
              <a:t>convert_to_rating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#applies function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df.head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30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72627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- Summarizing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8456F-312F-5D44-8DF9-D3E74CD25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i="1" dirty="0" err="1">
                <a:solidFill>
                  <a:srgbClr val="004785"/>
                </a:solidFill>
              </a:rPr>
              <a:t>groupby</a:t>
            </a:r>
            <a:r>
              <a:rPr lang="en-US" dirty="0">
                <a:solidFill>
                  <a:srgbClr val="004785"/>
                </a:solidFill>
              </a:rPr>
              <a:t> splits data into different groups based on variable(s) of your choice</a:t>
            </a:r>
            <a:endParaRPr lang="en-US" dirty="0">
              <a:solidFill>
                <a:srgbClr val="002C77"/>
              </a:solidFill>
            </a:endParaRPr>
          </a:p>
          <a:p>
            <a:pPr lvl="1">
              <a:defRPr/>
            </a:pPr>
            <a:r>
              <a:rPr lang="en-US" dirty="0"/>
              <a:t>Note: This process of grouping data is similar to what we do with </a:t>
            </a:r>
            <a:r>
              <a:rPr lang="en-US" i="1" dirty="0"/>
              <a:t>Group By </a:t>
            </a:r>
            <a:r>
              <a:rPr lang="en-US" dirty="0"/>
              <a:t>in SQL</a:t>
            </a:r>
            <a:endParaRPr lang="en-US" dirty="0">
              <a:solidFill>
                <a:srgbClr val="004785"/>
              </a:solidFill>
            </a:endParaRPr>
          </a:p>
          <a:p>
            <a:pPr>
              <a:defRPr/>
            </a:pPr>
            <a:r>
              <a:rPr lang="en-US" i="1" dirty="0" err="1">
                <a:solidFill>
                  <a:srgbClr val="004785"/>
                </a:solidFill>
              </a:rPr>
              <a:t>groupby</a:t>
            </a:r>
            <a:r>
              <a:rPr lang="en-US" dirty="0">
                <a:solidFill>
                  <a:srgbClr val="004785"/>
                </a:solidFill>
              </a:rPr>
              <a:t> returns a </a:t>
            </a:r>
            <a:r>
              <a:rPr lang="en-US" i="1" dirty="0" err="1">
                <a:solidFill>
                  <a:srgbClr val="004785"/>
                </a:solidFill>
              </a:rPr>
              <a:t>GroupBy</a:t>
            </a:r>
            <a:r>
              <a:rPr lang="en-US" dirty="0">
                <a:solidFill>
                  <a:srgbClr val="004785"/>
                </a:solidFill>
              </a:rPr>
              <a:t> object, which provides a dictionary whose keys are the computed unique groups and corresponding values</a:t>
            </a:r>
          </a:p>
          <a:p>
            <a:pPr>
              <a:defRPr/>
            </a:pPr>
            <a:r>
              <a:rPr lang="en-US" dirty="0">
                <a:solidFill>
                  <a:srgbClr val="002C77"/>
                </a:solidFill>
              </a:rPr>
              <a:t>When we group by “city”, the </a:t>
            </a:r>
            <a:r>
              <a:rPr lang="en-US" i="1" dirty="0">
                <a:solidFill>
                  <a:srgbClr val="002C77"/>
                </a:solidFill>
              </a:rPr>
              <a:t>keys</a:t>
            </a:r>
            <a:r>
              <a:rPr lang="en-US" dirty="0">
                <a:solidFill>
                  <a:srgbClr val="002C77"/>
                </a:solidFill>
              </a:rPr>
              <a:t> will be all possible cities 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df.groupby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(['city']).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groups.keys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</a:p>
          <a:p>
            <a:pPr>
              <a:defRPr/>
            </a:pPr>
            <a:r>
              <a:rPr lang="en-US" dirty="0">
                <a:solidFill>
                  <a:srgbClr val="002C77"/>
                </a:solidFill>
              </a:rPr>
              <a:t>We can use the </a:t>
            </a:r>
            <a:r>
              <a:rPr lang="en-US" i="1" dirty="0">
                <a:solidFill>
                  <a:srgbClr val="002C77"/>
                </a:solidFill>
              </a:rPr>
              <a:t>groups</a:t>
            </a:r>
            <a:r>
              <a:rPr lang="en-US" dirty="0">
                <a:solidFill>
                  <a:srgbClr val="002C77"/>
                </a:solidFill>
              </a:rPr>
              <a:t> attribute to get a specific group of records.  How many businesses in Las Vegas?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df.groupby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([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‘city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']).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groups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[’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 Vegas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’]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But this isn’t super useful!</a:t>
            </a:r>
          </a:p>
          <a:p>
            <a:pPr lvl="1">
              <a:defRPr/>
            </a:pPr>
            <a:r>
              <a:rPr lang="en-US" dirty="0"/>
              <a:t>We really want to be able to perform aggregate computations on the data in each group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31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422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Querying Data </a:t>
            </a:r>
            <a:r>
              <a:rPr lang="mr-IN" sz="3000" dirty="0"/>
              <a:t>–</a:t>
            </a:r>
            <a:r>
              <a:rPr lang="en-US" sz="3000" dirty="0"/>
              <a:t> </a:t>
            </a:r>
            <a:r>
              <a:rPr lang="en-US" sz="3000" dirty="0" err="1"/>
              <a:t>agg</a:t>
            </a:r>
            <a:r>
              <a:rPr lang="en-US" sz="3000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7A9A5-A68B-5248-A0D8-059FC796A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The </a:t>
            </a:r>
            <a:r>
              <a:rPr lang="en-US" i="1" dirty="0" err="1">
                <a:solidFill>
                  <a:srgbClr val="004785"/>
                </a:solidFill>
              </a:rPr>
              <a:t>agg</a:t>
            </a:r>
            <a:r>
              <a:rPr lang="en-US" i="1" dirty="0">
                <a:solidFill>
                  <a:srgbClr val="004785"/>
                </a:solidFill>
              </a:rPr>
              <a:t>() </a:t>
            </a:r>
            <a:r>
              <a:rPr lang="en-US" dirty="0">
                <a:solidFill>
                  <a:srgbClr val="004785"/>
                </a:solidFill>
              </a:rPr>
              <a:t>method performs aggregate computations on the data in each group</a:t>
            </a:r>
          </a:p>
          <a:p>
            <a:pPr lvl="1">
              <a:defRPr/>
            </a:pPr>
            <a:r>
              <a:rPr lang="en-US" dirty="0">
                <a:solidFill>
                  <a:srgbClr val="004785"/>
                </a:solidFill>
              </a:rPr>
              <a:t>You can pass a </a:t>
            </a:r>
            <a:r>
              <a:rPr lang="en-US" i="1" dirty="0">
                <a:solidFill>
                  <a:srgbClr val="004785"/>
                </a:solidFill>
              </a:rPr>
              <a:t>list</a:t>
            </a:r>
            <a:r>
              <a:rPr lang="en-US" dirty="0">
                <a:solidFill>
                  <a:srgbClr val="004785"/>
                </a:solidFill>
              </a:rPr>
              <a:t> of aggregate functions as arguments</a:t>
            </a:r>
          </a:p>
          <a:p>
            <a:pPr lvl="1">
              <a:defRPr/>
            </a:pPr>
            <a:r>
              <a:rPr lang="en-US" dirty="0">
                <a:solidFill>
                  <a:srgbClr val="004785"/>
                </a:solidFill>
              </a:rPr>
              <a:t>Use methods from NumPy, a popular package for scientific computing (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http://www.numpy.org/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Let’s find out the </a:t>
            </a:r>
            <a:r>
              <a:rPr lang="en-US" i="1" dirty="0">
                <a:solidFill>
                  <a:srgbClr val="004785"/>
                </a:solidFill>
              </a:rPr>
              <a:t>sum</a:t>
            </a:r>
            <a:r>
              <a:rPr lang="en-US" dirty="0">
                <a:solidFill>
                  <a:srgbClr val="004785"/>
                </a:solidFill>
              </a:rPr>
              <a:t>, </a:t>
            </a:r>
            <a:r>
              <a:rPr lang="en-US" i="1" dirty="0">
                <a:solidFill>
                  <a:srgbClr val="004785"/>
                </a:solidFill>
              </a:rPr>
              <a:t>mean</a:t>
            </a:r>
            <a:r>
              <a:rPr lang="en-US" dirty="0">
                <a:solidFill>
                  <a:srgbClr val="004785"/>
                </a:solidFill>
              </a:rPr>
              <a:t>, and </a:t>
            </a:r>
            <a:r>
              <a:rPr lang="en-US" i="1" dirty="0">
                <a:solidFill>
                  <a:srgbClr val="004785"/>
                </a:solidFill>
              </a:rPr>
              <a:t>standard deviation </a:t>
            </a:r>
            <a:r>
              <a:rPr lang="en-US" dirty="0">
                <a:solidFill>
                  <a:srgbClr val="004785"/>
                </a:solidFill>
              </a:rPr>
              <a:t>for the star ratings of each city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as np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df.groupby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(['city']).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agg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np.sum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np.mean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np.std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])["stars"]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004785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32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7609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b="1" dirty="0">
              <a:solidFill>
                <a:srgbClr val="004785">
                  <a:lumMod val="75000"/>
                </a:srgbClr>
              </a:solidFill>
              <a:latin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D5D8A-1D73-9049-8D43-199476B3A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33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983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81346-51EC-F546-82BA-A3B7DFF55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 – Using 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7D5F2-43CE-C944-B546-54A9E543E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 </a:t>
            </a:r>
            <a:r>
              <a:rPr lang="en-US" i="1" dirty="0"/>
              <a:t>pivot table </a:t>
            </a:r>
            <a:r>
              <a:rPr lang="en-US" dirty="0"/>
              <a:t>is a useful data summarization tool that creates a new table from the contents in the </a:t>
            </a:r>
            <a:r>
              <a:rPr lang="en-US" dirty="0" err="1"/>
              <a:t>DataFrame</a:t>
            </a:r>
            <a:r>
              <a:rPr lang="en-US" dirty="0"/>
              <a:t> </a:t>
            </a:r>
          </a:p>
          <a:p>
            <a:pPr>
              <a:defRPr/>
            </a:pPr>
            <a:r>
              <a:rPr lang="en-US" dirty="0"/>
              <a:t>In order to </a:t>
            </a:r>
            <a:r>
              <a:rPr lang="en-US" i="1" dirty="0"/>
              <a:t>pivot</a:t>
            </a:r>
            <a:r>
              <a:rPr lang="en-US" dirty="0"/>
              <a:t> the </a:t>
            </a:r>
            <a:r>
              <a:rPr lang="en-US" dirty="0" err="1"/>
              <a:t>DataFrame</a:t>
            </a:r>
            <a:r>
              <a:rPr lang="en-US" dirty="0"/>
              <a:t>, we need at least one </a:t>
            </a:r>
            <a:r>
              <a:rPr lang="en-US" i="1" dirty="0"/>
              <a:t>index </a:t>
            </a:r>
            <a:r>
              <a:rPr lang="en-US" dirty="0"/>
              <a:t>column, to group by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The</a:t>
            </a:r>
            <a:r>
              <a:rPr lang="en-US" i="1" dirty="0">
                <a:solidFill>
                  <a:srgbClr val="004685"/>
                </a:solidFill>
              </a:rPr>
              <a:t> index</a:t>
            </a:r>
            <a:r>
              <a:rPr lang="en-US" dirty="0">
                <a:solidFill>
                  <a:srgbClr val="004685"/>
                </a:solidFill>
              </a:rPr>
              <a:t> is just like the variable(s) you group by in the </a:t>
            </a:r>
            <a:r>
              <a:rPr lang="en-US" i="1" dirty="0" err="1">
                <a:solidFill>
                  <a:srgbClr val="004685"/>
                </a:solidFill>
              </a:rPr>
              <a:t>groupby</a:t>
            </a:r>
            <a:r>
              <a:rPr lang="en-US" dirty="0">
                <a:solidFill>
                  <a:srgbClr val="004685"/>
                </a:solidFill>
              </a:rPr>
              <a:t> method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The </a:t>
            </a:r>
            <a:r>
              <a:rPr lang="en-US" i="1" dirty="0">
                <a:solidFill>
                  <a:srgbClr val="004685"/>
                </a:solidFill>
              </a:rPr>
              <a:t>pivot table </a:t>
            </a:r>
            <a:r>
              <a:rPr lang="en-US" dirty="0">
                <a:solidFill>
                  <a:srgbClr val="004685"/>
                </a:solidFill>
              </a:rPr>
              <a:t>will provide useful summaries along that </a:t>
            </a:r>
            <a:r>
              <a:rPr lang="en-US" i="1" dirty="0">
                <a:solidFill>
                  <a:srgbClr val="004685"/>
                </a:solidFill>
              </a:rPr>
              <a:t>index</a:t>
            </a:r>
            <a:r>
              <a:rPr lang="en-US" dirty="0">
                <a:solidFill>
                  <a:srgbClr val="004685"/>
                </a:solidFill>
              </a:rPr>
              <a:t>, such as summation or average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34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088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861839-DDAA-3140-9DEA-F0AD9B65D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 – Using index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9E0ADB-C4BE-774A-A6E8-7C1D920A6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504943"/>
          </a:xfrm>
        </p:spPr>
        <p:txBody>
          <a:bodyPr>
            <a:noAutofit/>
          </a:bodyPr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2C77"/>
                </a:solidFill>
              </a:rPr>
              <a:t>Let’s use city as the index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pivot_city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pd.pivot_table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df,index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=["city"])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pivot_city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2C77"/>
                </a:solidFill>
              </a:rPr>
              <a:t>The type of </a:t>
            </a:r>
            <a:r>
              <a:rPr lang="en-US" i="1" dirty="0" err="1">
                <a:solidFill>
                  <a:srgbClr val="002C77"/>
                </a:solidFill>
              </a:rPr>
              <a:t>pivot_city</a:t>
            </a:r>
            <a:r>
              <a:rPr lang="en-US" dirty="0">
                <a:solidFill>
                  <a:srgbClr val="002C77"/>
                </a:solidFill>
              </a:rPr>
              <a:t> is still a </a:t>
            </a:r>
            <a:r>
              <a:rPr lang="en-US" dirty="0" err="1">
                <a:solidFill>
                  <a:srgbClr val="002C77"/>
                </a:solidFill>
              </a:rPr>
              <a:t>DataFrame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pivot_city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>
              <a:solidFill>
                <a:srgbClr val="FF0000"/>
              </a:solidFill>
            </a:endParaRP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Note: By default, the pivot table calculates average (mean) for each column</a:t>
            </a:r>
            <a:endParaRPr lang="en-US" dirty="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35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751" y="3610503"/>
            <a:ext cx="5334000" cy="175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6286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A3D5B-B4D3-2440-BF0F-A923A5E8E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 – Using 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16930-8386-7C4C-8F87-D7B0C16F6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575281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It is also possible to use more than one </a:t>
            </a:r>
            <a:r>
              <a:rPr lang="en-US" i="1" dirty="0">
                <a:solidFill>
                  <a:srgbClr val="004785"/>
                </a:solidFill>
              </a:rPr>
              <a:t>index</a:t>
            </a:r>
            <a:r>
              <a:rPr lang="en-US" dirty="0">
                <a:solidFill>
                  <a:srgbClr val="004785"/>
                </a:solidFill>
              </a:rPr>
              <a:t> (</a:t>
            </a:r>
            <a:r>
              <a:rPr lang="en-US" i="1" dirty="0">
                <a:solidFill>
                  <a:srgbClr val="004785"/>
                </a:solidFill>
              </a:rPr>
              <a:t>indices</a:t>
            </a:r>
            <a:r>
              <a:rPr lang="en-US" dirty="0">
                <a:solidFill>
                  <a:srgbClr val="004785"/>
                </a:solidFill>
              </a:rPr>
              <a:t>)</a:t>
            </a:r>
          </a:p>
          <a:p>
            <a:pPr lvl="1">
              <a:defRPr/>
            </a:pPr>
            <a:r>
              <a:rPr lang="en-US" dirty="0">
                <a:solidFill>
                  <a:srgbClr val="004785"/>
                </a:solidFill>
              </a:rPr>
              <a:t>The pivot table will sort the data for you</a:t>
            </a: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Use indices “state” and “</a:t>
            </a:r>
            <a:r>
              <a:rPr lang="en-US" dirty="0" err="1">
                <a:solidFill>
                  <a:srgbClr val="004785"/>
                </a:solidFill>
              </a:rPr>
              <a:t>take_out</a:t>
            </a:r>
            <a:r>
              <a:rPr lang="en-US" dirty="0">
                <a:solidFill>
                  <a:srgbClr val="004785"/>
                </a:solidFill>
              </a:rPr>
              <a:t>”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pivot_state_take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pd.pivot_table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df,index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=["state", ”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take_out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"])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pivot_state_take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The cells display the average (mean) values for each ”</a:t>
            </a:r>
            <a:r>
              <a:rPr lang="en-US" dirty="0" err="1">
                <a:solidFill>
                  <a:srgbClr val="004785"/>
                </a:solidFill>
              </a:rPr>
              <a:t>take_out</a:t>
            </a:r>
            <a:r>
              <a:rPr lang="en-US" dirty="0">
                <a:solidFill>
                  <a:srgbClr val="004785"/>
                </a:solidFill>
              </a:rPr>
              <a:t>” value in each “state”</a:t>
            </a:r>
            <a:endParaRPr lang="en-US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36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120" y="3176954"/>
            <a:ext cx="5029200" cy="174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5365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8E47C-42D4-4C4F-AEAB-47FEE0001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9E487-F58F-5A41-8D43-E69830DC5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481497"/>
          </a:xfrm>
        </p:spPr>
        <p:txBody>
          <a:bodyPr>
            <a:normAutofit fontScale="92500" lnSpcReduction="20000"/>
          </a:bodyPr>
          <a:lstStyle/>
          <a:p>
            <a:pPr>
              <a:defRPr/>
            </a:pPr>
            <a:r>
              <a:rPr lang="en-US" sz="2200" dirty="0">
                <a:solidFill>
                  <a:srgbClr val="004785"/>
                </a:solidFill>
              </a:rPr>
              <a:t>Create a pivot table that displays the average (mean) review count and star rating for bars and restaurants in each city (only use </a:t>
            </a:r>
            <a:r>
              <a:rPr lang="en-US" sz="2200" i="1" dirty="0">
                <a:solidFill>
                  <a:srgbClr val="004785"/>
                </a:solidFill>
              </a:rPr>
              <a:t>category_0</a:t>
            </a:r>
            <a:r>
              <a:rPr lang="en-US" sz="2200" dirty="0">
                <a:solidFill>
                  <a:srgbClr val="004785"/>
                </a:solidFill>
              </a:rPr>
              <a:t> for simplicity)</a:t>
            </a:r>
          </a:p>
          <a:p>
            <a:pPr lvl="1">
              <a:defRPr/>
            </a:pPr>
            <a:r>
              <a:rPr lang="en-US" sz="2200" dirty="0">
                <a:solidFill>
                  <a:srgbClr val="004785"/>
                </a:solidFill>
              </a:rPr>
              <a:t>Hints:</a:t>
            </a:r>
          </a:p>
          <a:p>
            <a:pPr lvl="2">
              <a:defRPr/>
            </a:pPr>
            <a:r>
              <a:rPr lang="en-US" sz="2200" dirty="0">
                <a:solidFill>
                  <a:srgbClr val="004785"/>
                </a:solidFill>
              </a:rPr>
              <a:t>Filter for “Bars” and “Restaurants”</a:t>
            </a:r>
          </a:p>
          <a:p>
            <a:pPr lvl="2">
              <a:defRPr/>
            </a:pPr>
            <a:r>
              <a:rPr lang="en-US" sz="2200" dirty="0">
                <a:solidFill>
                  <a:srgbClr val="004785"/>
                </a:solidFill>
              </a:rPr>
              <a:t>Pivot on </a:t>
            </a:r>
            <a:r>
              <a:rPr lang="en-US" sz="2200" i="1" dirty="0">
                <a:solidFill>
                  <a:srgbClr val="004785"/>
                </a:solidFill>
              </a:rPr>
              <a:t>state</a:t>
            </a:r>
            <a:r>
              <a:rPr lang="en-US" sz="2200" dirty="0">
                <a:solidFill>
                  <a:srgbClr val="004785"/>
                </a:solidFill>
              </a:rPr>
              <a:t>, </a:t>
            </a:r>
            <a:r>
              <a:rPr lang="en-US" sz="2200" i="1" dirty="0">
                <a:solidFill>
                  <a:srgbClr val="004785"/>
                </a:solidFill>
              </a:rPr>
              <a:t>city</a:t>
            </a:r>
            <a:r>
              <a:rPr lang="en-US" sz="2200" dirty="0">
                <a:solidFill>
                  <a:srgbClr val="004785"/>
                </a:solidFill>
              </a:rPr>
              <a:t>, and </a:t>
            </a:r>
            <a:r>
              <a:rPr lang="en-US" sz="2200" i="1" dirty="0">
                <a:solidFill>
                  <a:srgbClr val="004785"/>
                </a:solidFill>
              </a:rPr>
              <a:t>category_0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#Make a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</a:rPr>
              <a:t>dataframe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 that only contains bars and restaurants</a:t>
            </a: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/>
              <a:t>rest = df["category_0"].</a:t>
            </a:r>
            <a:r>
              <a:rPr lang="en-US" dirty="0" err="1"/>
              <a:t>isin</a:t>
            </a:r>
            <a:r>
              <a:rPr lang="en-US" dirty="0"/>
              <a:t>(["Bars", "Restaurants"])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 err="1"/>
              <a:t>df_rest</a:t>
            </a:r>
            <a:r>
              <a:rPr lang="en-US" dirty="0"/>
              <a:t> = df[rest]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#Pivot along state, city, and category_0</a:t>
            </a: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 err="1"/>
              <a:t>pivot_state_cat</a:t>
            </a:r>
            <a:r>
              <a:rPr lang="en-US" dirty="0"/>
              <a:t> = </a:t>
            </a:r>
            <a:r>
              <a:rPr lang="en-US" dirty="0" err="1"/>
              <a:t>pd.pivot_table</a:t>
            </a:r>
            <a:r>
              <a:rPr lang="en-US" dirty="0"/>
              <a:t>(</a:t>
            </a:r>
            <a:r>
              <a:rPr lang="en-US" dirty="0" err="1"/>
              <a:t>df_rest,index</a:t>
            </a:r>
            <a:r>
              <a:rPr lang="en-US" dirty="0"/>
              <a:t>=["state", "city", "category_0"])</a:t>
            </a:r>
            <a:endParaRPr lang="en-US" dirty="0">
              <a:solidFill>
                <a:srgbClr val="FFFFFF">
                  <a:lumMod val="50000"/>
                </a:srgbClr>
              </a:solidFill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#Bonus: since the pivot table is also a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</a:rPr>
              <a:t>dataframe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, we can filter the columns</a:t>
            </a: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 err="1"/>
              <a:t>pivot_state_cat</a:t>
            </a:r>
            <a:r>
              <a:rPr lang="en-US" dirty="0"/>
              <a:t>[["</a:t>
            </a:r>
            <a:r>
              <a:rPr lang="en-US" dirty="0" err="1"/>
              <a:t>review_count</a:t>
            </a:r>
            <a:r>
              <a:rPr lang="en-US" dirty="0"/>
              <a:t>", "stars"]]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37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19667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826394-C7C7-0F4E-9DFD-AD1BD4B9D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 - Exercise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AA49ED1-A0D0-BB49-AB9D-B7901FB4F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Since the pivot table shows the average (mean) value by default, we now have a new table of average review count and star ratings for each city.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endParaRPr lang="en-US" dirty="0">
              <a:solidFill>
                <a:srgbClr val="004785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38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394" y="1782280"/>
            <a:ext cx="3459212" cy="376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86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31FA2-06CF-2145-894C-26E796752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 – </a:t>
            </a:r>
            <a:r>
              <a:rPr lang="en-US" dirty="0" err="1"/>
              <a:t>aggfunc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D69A6-F538-AD45-8BBD-904769F14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504943"/>
          </a:xfrm>
        </p:spPr>
        <p:txBody>
          <a:bodyPr>
            <a:normAutofit fontScale="92500" lnSpcReduction="20000"/>
          </a:bodyPr>
          <a:lstStyle/>
          <a:p>
            <a:pPr>
              <a:defRPr/>
            </a:pPr>
            <a:r>
              <a:rPr lang="en-US" dirty="0"/>
              <a:t>To display summary statistics other than the average (mean)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Use the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i="1" dirty="0" err="1">
                <a:solidFill>
                  <a:srgbClr val="004685"/>
                </a:solidFill>
              </a:rPr>
              <a:t>aggfunc</a:t>
            </a:r>
            <a:r>
              <a:rPr lang="en-US" dirty="0">
                <a:solidFill>
                  <a:srgbClr val="004685"/>
                </a:solidFill>
              </a:rPr>
              <a:t> parameter to specify the aggregation function(s)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Use the </a:t>
            </a:r>
            <a:r>
              <a:rPr lang="en-US" i="1" dirty="0">
                <a:solidFill>
                  <a:srgbClr val="004685"/>
                </a:solidFill>
              </a:rPr>
              <a:t>values</a:t>
            </a:r>
            <a:r>
              <a:rPr lang="en-US" dirty="0">
                <a:solidFill>
                  <a:srgbClr val="004685"/>
                </a:solidFill>
              </a:rPr>
              <a:t> parameter to specify the column(s) for the </a:t>
            </a:r>
            <a:r>
              <a:rPr lang="en-US" i="1" dirty="0" err="1">
                <a:solidFill>
                  <a:srgbClr val="004685"/>
                </a:solidFill>
              </a:rPr>
              <a:t>aggfunc</a:t>
            </a:r>
            <a:endParaRPr lang="en-US" i="1" dirty="0">
              <a:solidFill>
                <a:srgbClr val="004685"/>
              </a:solidFill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As before, use the aggregation methods from the NumPy package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In our dataset, how many (sum) reviews does each city have?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as np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pivot_agg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pd.pivot_table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df,index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=["state", "city"],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values=["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review_count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"],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#Specify the column(s) for the </a:t>
            </a:r>
            <a:r>
              <a:rPr lang="en-US" i="1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aggfunc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aggfunc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=[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np.sum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#Specify the aggregation function(s)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pivot_agg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39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3958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Loading Data </a:t>
            </a:r>
            <a:r>
              <a:rPr lang="mr-IN" sz="3000" dirty="0"/>
              <a:t>–</a:t>
            </a:r>
            <a:r>
              <a:rPr lang="en-US" sz="3000" dirty="0"/>
              <a:t> pandas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D6D10-3FBD-7A43-95D5-7F1810A05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The </a:t>
            </a:r>
            <a:r>
              <a:rPr lang="en-US" i="1" dirty="0">
                <a:solidFill>
                  <a:srgbClr val="004685"/>
                </a:solidFill>
              </a:rPr>
              <a:t>pandas</a:t>
            </a:r>
            <a:r>
              <a:rPr lang="en-US" dirty="0">
                <a:solidFill>
                  <a:srgbClr val="004685"/>
                </a:solidFill>
              </a:rPr>
              <a:t> module also provides a useful </a:t>
            </a:r>
            <a:r>
              <a:rPr lang="en-US" i="1" dirty="0" err="1">
                <a:solidFill>
                  <a:srgbClr val="004685"/>
                </a:solidFill>
              </a:rPr>
              <a:t>ExcelFile</a:t>
            </a:r>
            <a:r>
              <a:rPr lang="en-US" dirty="0">
                <a:solidFill>
                  <a:srgbClr val="004685"/>
                </a:solidFill>
              </a:rPr>
              <a:t> class with a </a:t>
            </a:r>
            <a:r>
              <a:rPr lang="en-US" i="1" dirty="0">
                <a:solidFill>
                  <a:srgbClr val="004685"/>
                </a:solidFill>
              </a:rPr>
              <a:t>parse </a:t>
            </a:r>
            <a:r>
              <a:rPr lang="en-US" dirty="0">
                <a:solidFill>
                  <a:srgbClr val="004685"/>
                </a:solidFill>
              </a:rPr>
              <a:t>method that can read individual sheets in an Excel file</a:t>
            </a:r>
            <a:br>
              <a:rPr lang="en-US" i="1" dirty="0">
                <a:solidFill>
                  <a:srgbClr val="002C77"/>
                </a:solidFill>
              </a:rPr>
            </a:b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pandas as pd</a:t>
            </a:r>
            <a:b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xls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pd.ExcelFile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(’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my_file.xlsx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  <a:b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 = 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xls.parse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(’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my_sheet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 the sheet into a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DataFrame</a:t>
            </a:r>
            <a:endParaRPr lang="en-US" dirty="0">
              <a:solidFill>
                <a:srgbClr val="FFFFFF">
                  <a:lumMod val="50000"/>
                </a:srgb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defRPr/>
            </a:pPr>
            <a:r>
              <a:rPr lang="en-US" dirty="0"/>
              <a:t>We’ll use this for loading our data</a:t>
            </a:r>
          </a:p>
          <a:p>
            <a:pPr lvl="1">
              <a:defRPr/>
            </a:pPr>
            <a:r>
              <a:rPr lang="en-US" dirty="0">
                <a:solidFill>
                  <a:srgbClr val="004685"/>
                </a:solidFill>
              </a:rPr>
              <a:t>Confirm you’ve downloaded the ‘</a:t>
            </a:r>
            <a:r>
              <a:rPr lang="en-US" dirty="0" err="1">
                <a:solidFill>
                  <a:srgbClr val="004685"/>
                </a:solidFill>
              </a:rPr>
              <a:t>yelp.xlsx</a:t>
            </a:r>
            <a:r>
              <a:rPr lang="en-US" dirty="0">
                <a:solidFill>
                  <a:srgbClr val="004685"/>
                </a:solidFill>
              </a:rPr>
              <a:t>’ file</a:t>
            </a:r>
          </a:p>
          <a:p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1140735" y="4963003"/>
            <a:ext cx="9982200" cy="381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</a:t>
            </a:r>
          </a:p>
          <a:p>
            <a:pPr marL="228600" lvl="1" indent="0">
              <a:buNone/>
              <a:defRPr/>
            </a:pP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http://pandas.pydata.org/pandas-docs/stable/generated/pandas.ExcelFile.parse.html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6740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9F771A-E6C7-0A44-8690-D07FFA016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 – </a:t>
            </a:r>
            <a:r>
              <a:rPr lang="en-US" dirty="0" err="1"/>
              <a:t>aggfunc</a:t>
            </a:r>
            <a:r>
              <a:rPr lang="en-US" dirty="0"/>
              <a:t>()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5D68DF-7117-DF4C-B045-4E3F08864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2C77"/>
                </a:solidFill>
              </a:rPr>
              <a:t>It’s possible to further </a:t>
            </a:r>
            <a:r>
              <a:rPr lang="en-US" i="1" dirty="0">
                <a:solidFill>
                  <a:srgbClr val="002C77"/>
                </a:solidFill>
              </a:rPr>
              <a:t>segment</a:t>
            </a:r>
            <a:r>
              <a:rPr lang="en-US" dirty="0">
                <a:solidFill>
                  <a:srgbClr val="002C77"/>
                </a:solidFill>
              </a:rPr>
              <a:t> our results using the “columns” parameter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pivot_a2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pd.pivot_table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df,index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=["state", "city"],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values=["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review_count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#Specify the columns to </a:t>
            </a:r>
            <a:r>
              <a:rPr lang="en-US" i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separate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the results 	 	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columns=["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take_out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"], </a:t>
            </a:r>
            <a:endParaRPr lang="en-US" dirty="0">
              <a:solidFill>
                <a:srgbClr val="FFFFFF">
                  <a:lumMod val="50000"/>
                </a:srgb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aggfunc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=[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np.sum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pivot_a2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40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43293"/>
          <a:stretch/>
        </p:blipFill>
        <p:spPr>
          <a:xfrm>
            <a:off x="5654049" y="3246197"/>
            <a:ext cx="2514600" cy="23574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b="41045"/>
          <a:stretch/>
        </p:blipFill>
        <p:spPr>
          <a:xfrm>
            <a:off x="8625850" y="3012835"/>
            <a:ext cx="2522795" cy="259080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111249" y="4003434"/>
            <a:ext cx="2057400" cy="304800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083049" y="4003434"/>
            <a:ext cx="2057400" cy="304800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11" name="Straight Arrow Connector 10"/>
          <p:cNvCxnSpPr>
            <a:cxnSpLocks/>
            <a:stCxn id="2" idx="3"/>
            <a:endCxn id="10" idx="1"/>
          </p:cNvCxnSpPr>
          <p:nvPr/>
        </p:nvCxnSpPr>
        <p:spPr>
          <a:xfrm>
            <a:off x="8168649" y="4155834"/>
            <a:ext cx="914400" cy="0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42568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7A047-7489-9B4D-86F4-4BB0C020C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 – </a:t>
            </a:r>
            <a:r>
              <a:rPr lang="en-US" dirty="0" err="1"/>
              <a:t>aggfunc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3BFFB-6C79-4A4E-AEFD-A2C2A0C9B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We can also pass as an argument to </a:t>
            </a:r>
            <a:r>
              <a:rPr lang="en-US" i="1" dirty="0" err="1">
                <a:solidFill>
                  <a:srgbClr val="004685"/>
                </a:solidFill>
              </a:rPr>
              <a:t>aggfunc</a:t>
            </a:r>
            <a:r>
              <a:rPr lang="en-US" i="1" dirty="0">
                <a:solidFill>
                  <a:srgbClr val="004685"/>
                </a:solidFill>
              </a:rPr>
              <a:t>()</a:t>
            </a:r>
            <a:r>
              <a:rPr lang="en-US" dirty="0">
                <a:solidFill>
                  <a:srgbClr val="004685"/>
                </a:solidFill>
              </a:rPr>
              <a:t>, a </a:t>
            </a:r>
            <a:r>
              <a:rPr lang="en-US" i="1" dirty="0" err="1">
                <a:solidFill>
                  <a:srgbClr val="004685"/>
                </a:solidFill>
              </a:rPr>
              <a:t>dict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object containing different aggregate functions to perform on different values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If we want to see the total number of review counts and average ratings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pivot_agg3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pd.pivot_table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df,index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=["state", "city"],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columns=["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take_out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"],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aggfunc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={"review_count":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np.sum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"stars":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np.mean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#Let’s use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np.sum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for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review_count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np.mean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for stars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pivot_agg3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41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1658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b="1" dirty="0">
              <a:solidFill>
                <a:srgbClr val="004785">
                  <a:lumMod val="75000"/>
                </a:srgbClr>
              </a:solidFill>
              <a:latin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575116-5F6F-0D4B-8595-7A859636F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42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791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err="1"/>
              <a:t>Jupyter</a:t>
            </a:r>
            <a:r>
              <a:rPr lang="en-US" sz="3000" dirty="0"/>
              <a:t> Notebook </a:t>
            </a:r>
            <a:r>
              <a:rPr lang="mr-IN" sz="3000" dirty="0"/>
              <a:t>–</a:t>
            </a:r>
            <a:r>
              <a:rPr lang="en-US" sz="3000" dirty="0"/>
              <a:t> “Magic Functions”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B4012-231B-DB40-8EA4-B708C1292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 err="1">
                <a:solidFill>
                  <a:srgbClr val="004685"/>
                </a:solidFill>
              </a:rPr>
              <a:t>Jupyter</a:t>
            </a:r>
            <a:r>
              <a:rPr lang="en-US" dirty="0">
                <a:solidFill>
                  <a:srgbClr val="004685"/>
                </a:solidFill>
              </a:rPr>
              <a:t> Notebook (</a:t>
            </a:r>
            <a:r>
              <a:rPr lang="en-US" dirty="0" err="1">
                <a:solidFill>
                  <a:srgbClr val="004685"/>
                </a:solidFill>
              </a:rPr>
              <a:t>iPython</a:t>
            </a:r>
            <a:r>
              <a:rPr lang="en-US" dirty="0">
                <a:solidFill>
                  <a:srgbClr val="004685"/>
                </a:solidFill>
              </a:rPr>
              <a:t>) has built-in “magic functions” that are helpful for handling “meta” (other) functionalities in Python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The magic function “%</a:t>
            </a:r>
            <a:r>
              <a:rPr lang="en-US" dirty="0" err="1">
                <a:solidFill>
                  <a:srgbClr val="004685"/>
                </a:solidFill>
              </a:rPr>
              <a:t>pylab</a:t>
            </a:r>
            <a:r>
              <a:rPr lang="en-US" dirty="0">
                <a:solidFill>
                  <a:srgbClr val="004685"/>
                </a:solidFill>
              </a:rPr>
              <a:t> inline” allows the </a:t>
            </a:r>
            <a:r>
              <a:rPr lang="en-US" dirty="0" err="1">
                <a:solidFill>
                  <a:srgbClr val="004685"/>
                </a:solidFill>
              </a:rPr>
              <a:t>PyLab</a:t>
            </a:r>
            <a:r>
              <a:rPr lang="en-US" dirty="0">
                <a:solidFill>
                  <a:srgbClr val="004685"/>
                </a:solidFill>
              </a:rPr>
              <a:t> library to load and lets our visualizations show up inside our notebook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Run this:</a:t>
            </a:r>
            <a:endParaRPr lang="en-US" dirty="0">
              <a:solidFill>
                <a:srgbClr val="00468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pylab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43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49818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3C5F1-834D-9949-928F-82854229E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matplotlib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0EAD9-077C-C247-8AD8-8347EB6FB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i="1" dirty="0">
                <a:solidFill>
                  <a:srgbClr val="004785"/>
                </a:solidFill>
              </a:rPr>
              <a:t>matplotlib</a:t>
            </a:r>
            <a:r>
              <a:rPr lang="en-US" dirty="0">
                <a:solidFill>
                  <a:srgbClr val="004785"/>
                </a:solidFill>
              </a:rPr>
              <a:t> is a popular plotting library for Python, which is included in the </a:t>
            </a:r>
            <a:r>
              <a:rPr lang="en-US" dirty="0" err="1">
                <a:solidFill>
                  <a:srgbClr val="004785"/>
                </a:solidFill>
              </a:rPr>
              <a:t>PyLab</a:t>
            </a:r>
            <a:r>
              <a:rPr lang="en-US" dirty="0">
                <a:solidFill>
                  <a:srgbClr val="004785"/>
                </a:solidFill>
              </a:rPr>
              <a:t> package</a:t>
            </a:r>
          </a:p>
          <a:p>
            <a:pPr lvl="1">
              <a:defRPr/>
            </a:pPr>
            <a:r>
              <a:rPr lang="en-US" dirty="0"/>
              <a:t>It’s a very powerful tool that can plot a large variety of figures (and even animate them)</a:t>
            </a:r>
          </a:p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Examples covered:</a:t>
            </a:r>
          </a:p>
          <a:p>
            <a:pPr lvl="1">
              <a:defRPr/>
            </a:pPr>
            <a:r>
              <a:rPr lang="en-US" dirty="0"/>
              <a:t>Histograms: Represents the distribution of values in the data</a:t>
            </a:r>
          </a:p>
          <a:p>
            <a:pPr lvl="1">
              <a:defRPr/>
            </a:pPr>
            <a:r>
              <a:rPr lang="en-US" dirty="0"/>
              <a:t>Scatterplots: Displays a set of data points (observations) for 2 variables (bivariate), in an x-y plane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44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/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1140735" y="5266943"/>
            <a:ext cx="77724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685"/>
                </a:solidFill>
              </a:rPr>
              <a:t>Documentation for </a:t>
            </a:r>
            <a:r>
              <a:rPr lang="en-US" dirty="0" err="1">
                <a:solidFill>
                  <a:srgbClr val="004685"/>
                </a:solidFill>
              </a:rPr>
              <a:t>pyplot</a:t>
            </a:r>
            <a:r>
              <a:rPr lang="en-US" dirty="0">
                <a:solidFill>
                  <a:srgbClr val="004685"/>
                </a:solidFill>
              </a:rPr>
              <a:t>: </a:t>
            </a:r>
            <a:r>
              <a:rPr lang="en-US" dirty="0">
                <a:solidFill>
                  <a:schemeClr val="accent1"/>
                </a:solidFill>
              </a:rPr>
              <a:t>http://</a:t>
            </a:r>
            <a:r>
              <a:rPr lang="en-US" dirty="0" err="1">
                <a:solidFill>
                  <a:schemeClr val="accent1"/>
                </a:solidFill>
              </a:rPr>
              <a:t>matplotlib.org</a:t>
            </a:r>
            <a:r>
              <a:rPr lang="en-US" dirty="0">
                <a:solidFill>
                  <a:schemeClr val="accent1"/>
                </a:solidFill>
              </a:rPr>
              <a:t>/</a:t>
            </a:r>
            <a:r>
              <a:rPr lang="en-US" dirty="0" err="1">
                <a:solidFill>
                  <a:schemeClr val="accent1"/>
                </a:solidFill>
              </a:rPr>
              <a:t>api</a:t>
            </a:r>
            <a:r>
              <a:rPr lang="en-US" dirty="0">
                <a:solidFill>
                  <a:schemeClr val="accent1"/>
                </a:solidFill>
              </a:rPr>
              <a:t>/</a:t>
            </a:r>
            <a:r>
              <a:rPr lang="en-US" dirty="0" err="1">
                <a:solidFill>
                  <a:schemeClr val="accent1"/>
                </a:solidFill>
              </a:rPr>
              <a:t>pyplot_api.html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4915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03342-2AD5-6949-9D36-F01A4F479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46FAD-99B3-5443-BFAB-0F921228B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How do review patterns differ across different cities? Which city has a higher number of 5 star reviews or 1 star reviews, Pittsburgh or Las Vegas? 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Let’s find out by plotting a </a:t>
            </a:r>
            <a:r>
              <a:rPr lang="en-US" i="1" dirty="0">
                <a:solidFill>
                  <a:srgbClr val="004785"/>
                </a:solidFill>
              </a:rPr>
              <a:t>histogram</a:t>
            </a:r>
            <a:r>
              <a:rPr lang="en-US" dirty="0">
                <a:solidFill>
                  <a:srgbClr val="004785"/>
                </a:solidFill>
              </a:rPr>
              <a:t> that compares the distribution of </a:t>
            </a:r>
            <a:r>
              <a:rPr lang="en-US" i="1" dirty="0">
                <a:solidFill>
                  <a:srgbClr val="004785"/>
                </a:solidFill>
              </a:rPr>
              <a:t>rating</a:t>
            </a:r>
            <a:r>
              <a:rPr lang="en-US" dirty="0">
                <a:solidFill>
                  <a:srgbClr val="004785"/>
                </a:solidFill>
              </a:rPr>
              <a:t> scores between businesses in Pittsburgh and Las Vegas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This can be done in two steps:</a:t>
            </a:r>
          </a:p>
          <a:p>
            <a:pPr marL="685800" lvl="2" indent="-342900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pPr>
            <a:r>
              <a:rPr lang="en-US" dirty="0">
                <a:solidFill>
                  <a:srgbClr val="004785"/>
                </a:solidFill>
              </a:rPr>
              <a:t>Prepare the data: create appropriate </a:t>
            </a:r>
            <a:r>
              <a:rPr lang="en-US" dirty="0" err="1">
                <a:solidFill>
                  <a:srgbClr val="004785"/>
                </a:solidFill>
              </a:rPr>
              <a:t>DataFrame</a:t>
            </a:r>
            <a:r>
              <a:rPr lang="en-US" dirty="0">
                <a:solidFill>
                  <a:srgbClr val="004785"/>
                </a:solidFill>
              </a:rPr>
              <a:t> or Series</a:t>
            </a:r>
          </a:p>
          <a:p>
            <a:pPr marL="685800" lvl="2" indent="-342900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pPr>
            <a:r>
              <a:rPr lang="en-US" dirty="0">
                <a:solidFill>
                  <a:srgbClr val="004785"/>
                </a:solidFill>
              </a:rPr>
              <a:t>Plot: set various options for </a:t>
            </a:r>
            <a:r>
              <a:rPr lang="en-US" i="1" dirty="0" err="1">
                <a:solidFill>
                  <a:srgbClr val="004785"/>
                </a:solidFill>
              </a:rPr>
              <a:t>pyplot</a:t>
            </a:r>
            <a:endParaRPr lang="en-US" dirty="0">
              <a:solidFill>
                <a:srgbClr val="004785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45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9397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03342-2AD5-6949-9D36-F01A4F479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46FAD-99B3-5443-BFAB-0F921228B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How do review patterns differ across different cities? Which city has a higher number of 5 star reviews or 1 star reviews, Pittsburgh or Las Vegas? 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Let’s find out by plotting a </a:t>
            </a:r>
            <a:r>
              <a:rPr lang="en-US" i="1" dirty="0">
                <a:solidFill>
                  <a:srgbClr val="004785"/>
                </a:solidFill>
              </a:rPr>
              <a:t>histogram</a:t>
            </a:r>
            <a:r>
              <a:rPr lang="en-US" dirty="0">
                <a:solidFill>
                  <a:srgbClr val="004785"/>
                </a:solidFill>
              </a:rPr>
              <a:t> that compares the distribution of </a:t>
            </a:r>
            <a:r>
              <a:rPr lang="en-US" i="1" dirty="0">
                <a:solidFill>
                  <a:srgbClr val="004785"/>
                </a:solidFill>
              </a:rPr>
              <a:t>rating</a:t>
            </a:r>
            <a:r>
              <a:rPr lang="en-US" dirty="0">
                <a:solidFill>
                  <a:srgbClr val="004785"/>
                </a:solidFill>
              </a:rPr>
              <a:t> scores between businesses in Pittsburgh and Las Vegas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This can be done in two steps:</a:t>
            </a:r>
          </a:p>
          <a:p>
            <a:pPr marL="685800" lvl="2" indent="-342900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pPr>
            <a:r>
              <a:rPr lang="en-US" dirty="0">
                <a:solidFill>
                  <a:srgbClr val="004785"/>
                </a:solidFill>
              </a:rPr>
              <a:t>Prepare the data: create appropriate </a:t>
            </a:r>
            <a:r>
              <a:rPr lang="en-US" dirty="0" err="1">
                <a:solidFill>
                  <a:srgbClr val="004785"/>
                </a:solidFill>
              </a:rPr>
              <a:t>DataFrame</a:t>
            </a:r>
            <a:r>
              <a:rPr lang="en-US" dirty="0">
                <a:solidFill>
                  <a:srgbClr val="004785"/>
                </a:solidFill>
              </a:rPr>
              <a:t> or Series</a:t>
            </a:r>
          </a:p>
          <a:p>
            <a:pPr marL="685800" lvl="2" indent="-342900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pPr>
            <a:r>
              <a:rPr lang="en-US" dirty="0">
                <a:solidFill>
                  <a:srgbClr val="004785"/>
                </a:solidFill>
              </a:rPr>
              <a:t>Plot: set various options for </a:t>
            </a:r>
            <a:r>
              <a:rPr lang="en-US" i="1" dirty="0" err="1">
                <a:solidFill>
                  <a:srgbClr val="004785"/>
                </a:solidFill>
              </a:rPr>
              <a:t>pyplot</a:t>
            </a:r>
            <a:endParaRPr lang="en-US" dirty="0">
              <a:solidFill>
                <a:srgbClr val="004785"/>
              </a:solidFill>
            </a:endParaRPr>
          </a:p>
          <a:p>
            <a:pPr marL="57150" indent="-285750">
              <a:defRPr/>
            </a:pPr>
            <a:r>
              <a:rPr lang="en-US" dirty="0">
                <a:solidFill>
                  <a:srgbClr val="004785"/>
                </a:solidFill>
              </a:rPr>
              <a:t>Step 0: import</a:t>
            </a:r>
            <a:endParaRPr lang="en-US" dirty="0">
              <a:solidFill>
                <a:srgbClr val="FFFFFF">
                  <a:lumMod val="50000"/>
                </a:srgbClr>
              </a:solidFill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#Import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pyplot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matplotlib.pyplot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46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79561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82A7-31AE-A343-89CE-5A8915F70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867C3-EFFA-EE44-923C-6F3AFE4BA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4504943"/>
          </a:xfrm>
        </p:spPr>
        <p:txBody>
          <a:bodyPr>
            <a:normAutofit fontScale="85000" lnSpcReduction="20000"/>
          </a:bodyPr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Step 1: data prep</a:t>
            </a:r>
            <a:br>
              <a:rPr lang="en-US" dirty="0">
                <a:solidFill>
                  <a:srgbClr val="FFFFFF">
                    <a:lumMod val="50000"/>
                  </a:srgbClr>
                </a:solidFill>
              </a:rPr>
            </a:b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#Create new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</a:rPr>
              <a:t>dataframes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 for each city</a:t>
            </a:r>
            <a:endParaRPr lang="en-US" dirty="0">
              <a:solidFill>
                <a:srgbClr val="004785">
                  <a:lumMod val="75000"/>
                </a:srgbClr>
              </a:solidFill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/>
              <a:t> </a:t>
            </a:r>
            <a:r>
              <a:rPr lang="en-US" dirty="0" err="1"/>
              <a:t>df_pitt</a:t>
            </a:r>
            <a:r>
              <a:rPr lang="en-US" dirty="0"/>
              <a:t> = df[df["city"] == 'Pittsburgh'] 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/>
              <a:t> </a:t>
            </a:r>
            <a:r>
              <a:rPr lang="en-US" dirty="0" err="1"/>
              <a:t>df_vegas</a:t>
            </a:r>
            <a:r>
              <a:rPr lang="en-US" dirty="0"/>
              <a:t> = df[df["city"] == 'Las Vegas']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/>
              <a:t> </a:t>
            </a:r>
            <a:r>
              <a:rPr lang="en-US" dirty="0" err="1"/>
              <a:t>df_vegas</a:t>
            </a: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>
              <a:solidFill>
                <a:srgbClr val="FFFFFF">
                  <a:lumMod val="50000"/>
                </a:srgbClr>
              </a:solidFill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 #Extract the ”stars” column into series</a:t>
            </a: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/>
              <a:t> </a:t>
            </a:r>
            <a:r>
              <a:rPr lang="en-US" dirty="0" err="1"/>
              <a:t>series_vegas</a:t>
            </a:r>
            <a:r>
              <a:rPr lang="en-US" dirty="0"/>
              <a:t> = </a:t>
            </a:r>
            <a:r>
              <a:rPr lang="en-US" dirty="0" err="1"/>
              <a:t>df_vegas</a:t>
            </a:r>
            <a:r>
              <a:rPr lang="en-US" dirty="0"/>
              <a:t>["stars"]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/>
              <a:t> </a:t>
            </a:r>
            <a:r>
              <a:rPr lang="en-US" dirty="0" err="1"/>
              <a:t>series_pitt</a:t>
            </a:r>
            <a:r>
              <a:rPr lang="en-US" dirty="0"/>
              <a:t> = </a:t>
            </a:r>
            <a:r>
              <a:rPr lang="en-US" dirty="0" err="1"/>
              <a:t>df_pitt</a:t>
            </a:r>
            <a:r>
              <a:rPr lang="en-US" dirty="0"/>
              <a:t>["stars"]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/>
              <a:t> </a:t>
            </a:r>
            <a:r>
              <a:rPr lang="en-US" dirty="0" err="1"/>
              <a:t>series_vegas</a:t>
            </a:r>
            <a:endParaRPr lang="en-US" dirty="0"/>
          </a:p>
          <a:p>
            <a:pPr marL="296863" indent="-285750">
              <a:defRPr/>
            </a:pPr>
            <a:r>
              <a:rPr lang="en-US" dirty="0">
                <a:solidFill>
                  <a:srgbClr val="004785"/>
                </a:solidFill>
              </a:rPr>
              <a:t>Now we are ready to plot!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47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9954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F38-EE34-D44C-B89F-50269526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0CFF5-D286-D74D-AAC2-CC2ED7A7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22174"/>
          </a:xfrm>
        </p:spPr>
        <p:txBody>
          <a:bodyPr>
            <a:normAutofit fontScale="92500" lnSpcReduction="10000"/>
          </a:bodyPr>
          <a:lstStyle/>
          <a:p>
            <a:pPr marL="296863" indent="-285750">
              <a:lnSpc>
                <a:spcPct val="10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Step 2: Let’s place a </a:t>
            </a:r>
            <a:r>
              <a:rPr lang="en-US" i="1" dirty="0">
                <a:solidFill>
                  <a:srgbClr val="004785"/>
                </a:solidFill>
              </a:rPr>
              <a:t>histogram</a:t>
            </a:r>
            <a:r>
              <a:rPr lang="en-US" dirty="0">
                <a:solidFill>
                  <a:srgbClr val="004785"/>
                </a:solidFill>
              </a:rPr>
              <a:t> for the Pittsburgh business ratings</a:t>
            </a:r>
            <a:br>
              <a:rPr lang="en-US" dirty="0">
                <a:solidFill>
                  <a:srgbClr val="FFFFFF">
                    <a:lumMod val="50000"/>
                  </a:srgbClr>
                </a:solidFill>
              </a:rPr>
            </a:br>
            <a:br>
              <a:rPr lang="en-US" dirty="0">
                <a:solidFill>
                  <a:srgbClr val="FFFFFF">
                    <a:lumMod val="50000"/>
                  </a:srgbClr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plt.hist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series_pitt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#star ratings for Pittsburgh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alpha=0.3,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#transparency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color='yellow',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#histogram color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label='Pittsburgh',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#label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bins=‘auto’</a:t>
            </a:r>
            <a:r>
              <a:rPr lang="ko-KR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#sets t</a:t>
            </a:r>
            <a:r>
              <a:rPr lang="en-US" altLang="ko-KR" dirty="0">
                <a:solidFill>
                  <a:srgbClr val="827C6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altLang="ko-KR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 bins (dividers for the x-axis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automatically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EEEDEA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#show the plot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48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2070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3863E-9967-A548-A717-C9B67F20E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769F0-AF82-B447-BD9C-F0DD824B4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387712"/>
          </a:xfrm>
        </p:spPr>
        <p:txBody>
          <a:bodyPr>
            <a:normAutofit/>
          </a:bodyPr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Add another </a:t>
            </a:r>
            <a:r>
              <a:rPr lang="en-US" i="1" dirty="0">
                <a:solidFill>
                  <a:srgbClr val="004785"/>
                </a:solidFill>
              </a:rPr>
              <a:t>histogram</a:t>
            </a:r>
            <a:r>
              <a:rPr lang="en-US" dirty="0">
                <a:solidFill>
                  <a:srgbClr val="004785"/>
                </a:solidFill>
              </a:rPr>
              <a:t> for Las Vegas</a:t>
            </a:r>
            <a:endParaRPr lang="en-US" dirty="0">
              <a:solidFill>
                <a:srgbClr val="FFFFFF">
                  <a:lumMod val="50000"/>
                </a:srgbClr>
              </a:solidFill>
            </a:endParaRPr>
          </a:p>
          <a:p>
            <a:pPr marL="11113" indent="0">
              <a:lnSpc>
                <a:spcPct val="150000"/>
              </a:lnSpc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 Same as before, but with red</a:t>
            </a:r>
            <a:endParaRPr lang="en-US" dirty="0">
              <a:solidFill>
                <a:srgbClr val="004785">
                  <a:lumMod val="75000"/>
                </a:srgb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plt.hist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series_vegas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alpha=0.3, color='red', label='Vegas’, bins=‘auto’)</a:t>
            </a: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Now we have two </a:t>
            </a:r>
            <a:r>
              <a:rPr lang="en-US" i="1" dirty="0">
                <a:solidFill>
                  <a:srgbClr val="004785"/>
                </a:solidFill>
              </a:rPr>
              <a:t>histograms</a:t>
            </a:r>
            <a:r>
              <a:rPr lang="en-US" dirty="0">
                <a:solidFill>
                  <a:srgbClr val="004785"/>
                </a:solidFill>
              </a:rPr>
              <a:t> inside our plot!</a:t>
            </a:r>
          </a:p>
          <a:p>
            <a:pPr marL="525463" lvl="1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Note: Always make sure to re-run the </a:t>
            </a:r>
            <a:r>
              <a:rPr lang="en-US" i="1" dirty="0" err="1">
                <a:solidFill>
                  <a:srgbClr val="004785"/>
                </a:solidFill>
              </a:rPr>
              <a:t>plt.show</a:t>
            </a:r>
            <a:r>
              <a:rPr lang="en-US" i="1" dirty="0">
                <a:solidFill>
                  <a:srgbClr val="004785"/>
                </a:solidFill>
              </a:rPr>
              <a:t>() </a:t>
            </a:r>
            <a:r>
              <a:rPr lang="en-US" dirty="0">
                <a:solidFill>
                  <a:srgbClr val="004785"/>
                </a:solidFill>
              </a:rPr>
              <a:t>method</a:t>
            </a:r>
          </a:p>
          <a:p>
            <a:pPr marL="239713" lvl="1" indent="0">
              <a:lnSpc>
                <a:spcPct val="150000"/>
              </a:lnSpc>
              <a:buNone/>
              <a:defRPr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EEEDEA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#show the plot</a:t>
            </a:r>
            <a:endParaRPr lang="en-US" dirty="0">
              <a:solidFill>
                <a:srgbClr val="00478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Let’s add more features to our plot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49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2257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Our Data </a:t>
            </a:r>
            <a:r>
              <a:rPr lang="mr-IN" sz="3000" dirty="0"/>
              <a:t>–</a:t>
            </a:r>
            <a:r>
              <a:rPr lang="en-US" sz="3000" dirty="0"/>
              <a:t> Yelp Dataset</a:t>
            </a:r>
            <a:endParaRPr lang="en-US" sz="3000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CA6D2-315A-2343-8191-896B7E751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5"/>
            <a:ext cx="10263171" cy="3746732"/>
          </a:xfrm>
        </p:spPr>
        <p:txBody>
          <a:bodyPr>
            <a:normAutofit lnSpcReduction="10000"/>
          </a:bodyPr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Information about local businesses in 13 cities in PA and NV</a:t>
            </a:r>
          </a:p>
          <a:p>
            <a:pPr>
              <a:defRPr/>
            </a:pPr>
            <a:r>
              <a:rPr lang="en-US" dirty="0"/>
              <a:t>Courtesy Yelp Dataset Challenge</a:t>
            </a:r>
            <a:r>
              <a:rPr lang="en-US" i="1" dirty="0"/>
              <a:t> </a:t>
            </a:r>
            <a:r>
              <a:rPr lang="en-US" dirty="0"/>
              <a:t>(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https://www.yelp.com/dataset</a:t>
            </a:r>
            <a:r>
              <a:rPr lang="en-US" dirty="0">
                <a:solidFill>
                  <a:schemeClr val="accent1"/>
                </a:solidFill>
              </a:rPr>
              <a:t>/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“</a:t>
            </a:r>
            <a:r>
              <a:rPr lang="en-US" dirty="0" err="1"/>
              <a:t>yelp_data</a:t>
            </a:r>
            <a:r>
              <a:rPr lang="en-US" dirty="0"/>
              <a:t>” tab data columns:</a:t>
            </a:r>
          </a:p>
          <a:p>
            <a:pPr lvl="1">
              <a:defRPr/>
            </a:pPr>
            <a:r>
              <a:rPr lang="en-US" dirty="0">
                <a:solidFill>
                  <a:schemeClr val="accent4"/>
                </a:solidFill>
              </a:rPr>
              <a:t>name: Name of business</a:t>
            </a:r>
          </a:p>
          <a:p>
            <a:pPr lvl="1">
              <a:defRPr/>
            </a:pPr>
            <a:r>
              <a:rPr lang="en-US" dirty="0">
                <a:solidFill>
                  <a:schemeClr val="accent4"/>
                </a:solidFill>
              </a:rPr>
              <a:t>category_0: 1</a:t>
            </a:r>
            <a:r>
              <a:rPr lang="en-US" baseline="30000" dirty="0">
                <a:solidFill>
                  <a:schemeClr val="accent4"/>
                </a:solidFill>
              </a:rPr>
              <a:t>st</a:t>
            </a:r>
            <a:r>
              <a:rPr lang="en-US" dirty="0">
                <a:solidFill>
                  <a:schemeClr val="accent4"/>
                </a:solidFill>
              </a:rPr>
              <a:t> user-assigned business category</a:t>
            </a:r>
          </a:p>
          <a:p>
            <a:pPr lvl="1">
              <a:defRPr/>
            </a:pPr>
            <a:r>
              <a:rPr lang="en-US" dirty="0">
                <a:solidFill>
                  <a:schemeClr val="accent4"/>
                </a:solidFill>
              </a:rPr>
              <a:t>category_1: 2</a:t>
            </a:r>
            <a:r>
              <a:rPr lang="en-US" baseline="30000" dirty="0">
                <a:solidFill>
                  <a:schemeClr val="accent4"/>
                </a:solidFill>
              </a:rPr>
              <a:t>nd</a:t>
            </a:r>
            <a:r>
              <a:rPr lang="en-US" dirty="0">
                <a:solidFill>
                  <a:schemeClr val="accent4"/>
                </a:solidFill>
              </a:rPr>
              <a:t> user-assigned business category</a:t>
            </a:r>
          </a:p>
          <a:p>
            <a:pPr lvl="1">
              <a:defRPr/>
            </a:pPr>
            <a:r>
              <a:rPr lang="en-US" dirty="0">
                <a:solidFill>
                  <a:schemeClr val="accent4"/>
                </a:solidFill>
              </a:rPr>
              <a:t>take-out: Flag (True/False) indicating if business provides take-out</a:t>
            </a:r>
          </a:p>
          <a:p>
            <a:pPr lvl="1">
              <a:defRPr/>
            </a:pPr>
            <a:r>
              <a:rPr lang="en-US" dirty="0" err="1">
                <a:solidFill>
                  <a:schemeClr val="accent4"/>
                </a:solidFill>
              </a:rPr>
              <a:t>review_count</a:t>
            </a:r>
            <a:r>
              <a:rPr lang="en-US" dirty="0">
                <a:solidFill>
                  <a:schemeClr val="accent4"/>
                </a:solidFill>
              </a:rPr>
              <a:t>: Number of reviews</a:t>
            </a:r>
          </a:p>
          <a:p>
            <a:pPr lvl="1">
              <a:defRPr/>
            </a:pPr>
            <a:r>
              <a:rPr lang="en-US" dirty="0">
                <a:solidFill>
                  <a:schemeClr val="accent4"/>
                </a:solidFill>
              </a:rPr>
              <a:t>stars: Overall star rating</a:t>
            </a:r>
          </a:p>
          <a:p>
            <a:pPr lvl="1">
              <a:defRPr/>
            </a:pPr>
            <a:r>
              <a:rPr lang="en-US" dirty="0" err="1">
                <a:solidFill>
                  <a:schemeClr val="accent4"/>
                </a:solidFill>
              </a:rPr>
              <a:t>city_id</a:t>
            </a:r>
            <a:r>
              <a:rPr lang="en-US" dirty="0">
                <a:solidFill>
                  <a:schemeClr val="accent4"/>
                </a:solidFill>
              </a:rPr>
              <a:t>: Identifier referencing city of business (match to </a:t>
            </a:r>
            <a:r>
              <a:rPr lang="en-US" i="1" dirty="0">
                <a:solidFill>
                  <a:schemeClr val="accent4"/>
                </a:solidFill>
              </a:rPr>
              <a:t>id</a:t>
            </a:r>
            <a:r>
              <a:rPr lang="en-US" dirty="0">
                <a:solidFill>
                  <a:schemeClr val="accent4"/>
                </a:solidFill>
              </a:rPr>
              <a:t> on “cities” tab)</a:t>
            </a:r>
          </a:p>
          <a:p>
            <a:pPr lvl="1">
              <a:defRPr/>
            </a:pPr>
            <a:r>
              <a:rPr lang="en-US" dirty="0" err="1">
                <a:solidFill>
                  <a:schemeClr val="accent4"/>
                </a:solidFill>
              </a:rPr>
              <a:t>state_id</a:t>
            </a:r>
            <a:r>
              <a:rPr lang="en-US" dirty="0">
                <a:solidFill>
                  <a:schemeClr val="accent4"/>
                </a:solidFill>
              </a:rPr>
              <a:t>: Identifier referencing state of business (match to </a:t>
            </a:r>
            <a:r>
              <a:rPr lang="en-US" i="1" dirty="0">
                <a:solidFill>
                  <a:schemeClr val="accent4"/>
                </a:solidFill>
              </a:rPr>
              <a:t>id</a:t>
            </a:r>
            <a:r>
              <a:rPr lang="en-US" dirty="0">
                <a:solidFill>
                  <a:schemeClr val="accent4"/>
                </a:solidFill>
              </a:rPr>
              <a:t> on “states” tab)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pic>
        <p:nvPicPr>
          <p:cNvPr id="7" name="Picture 6" descr="Screen Shot 2017-01-31 at 1.50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25" y="4683447"/>
            <a:ext cx="11392775" cy="86611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341887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7650-540D-5A4A-A9A0-B67BB002A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5E60-BBDE-F843-8AF9-4242AF806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535716"/>
          </a:xfrm>
        </p:spPr>
        <p:txBody>
          <a:bodyPr>
            <a:normAutofit/>
          </a:bodyPr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2C77"/>
                </a:solidFill>
              </a:rPr>
              <a:t>We can add labels for our x and y axes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plt.xlabel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('Rating')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x-axis represents each rating score</a:t>
            </a:r>
            <a:br>
              <a:rPr lang="en-US" dirty="0">
                <a:solidFill>
                  <a:srgbClr val="004785">
                    <a:lumMod val="75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plt.ylabel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(’Number of Rating Scores')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y-axis represents the number rating scores</a:t>
            </a:r>
            <a:endParaRPr lang="en-US" dirty="0">
              <a:solidFill>
                <a:srgbClr val="004785">
                  <a:lumMod val="75000"/>
                </a:srgb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Add a legend</a:t>
            </a:r>
            <a:br>
              <a:rPr lang="en-US" dirty="0">
                <a:solidFill>
                  <a:srgbClr val="FFFFFF">
                    <a:lumMod val="50000"/>
                  </a:srgbClr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plt.legend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(loc='best')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#Location for legend: ‘best’ lets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PyPlot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decide where to place the legend</a:t>
            </a:r>
            <a:endParaRPr lang="en-US" dirty="0">
              <a:solidFill>
                <a:srgbClr val="004785">
                  <a:lumMod val="75000"/>
                </a:srgb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Add a title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plt.title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("Review distribution of Pittsburgh and Las Vegas")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50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38112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F741C-A98B-1340-AA6D-73ACD6BDA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592866"/>
          </a:xfrm>
        </p:spPr>
        <p:txBody>
          <a:bodyPr>
            <a:noAutofit/>
          </a:bodyPr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When everything is set, we run </a:t>
            </a:r>
            <a:r>
              <a:rPr lang="en-US" i="1" dirty="0" err="1">
                <a:solidFill>
                  <a:srgbClr val="004785"/>
                </a:solidFill>
              </a:rPr>
              <a:t>plt.show</a:t>
            </a:r>
            <a:r>
              <a:rPr lang="en-US" i="1" dirty="0">
                <a:solidFill>
                  <a:srgbClr val="004785"/>
                </a:solidFill>
              </a:rPr>
              <a:t>() </a:t>
            </a:r>
            <a:r>
              <a:rPr lang="en-US" dirty="0">
                <a:solidFill>
                  <a:srgbClr val="004785"/>
                </a:solidFill>
              </a:rPr>
              <a:t>to display our work!</a:t>
            </a:r>
            <a:endParaRPr lang="en-US" dirty="0">
              <a:solidFill>
                <a:srgbClr val="FFFFFF">
                  <a:lumMod val="50000"/>
                </a:srgbClr>
              </a:solidFill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Try tweaking the parameters to adjust the plot to your preference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211" y="2026615"/>
            <a:ext cx="4383765" cy="31312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A3304-0DF3-4347-A7B6-97D290677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Histogram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51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8555365" y="2782579"/>
            <a:ext cx="1981200" cy="8096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113" indent="0">
              <a:lnSpc>
                <a:spcPct val="100000"/>
              </a:lnSpc>
              <a:buNone/>
              <a:defRPr/>
            </a:pPr>
            <a:r>
              <a:rPr lang="en-US" sz="1200" dirty="0">
                <a:solidFill>
                  <a:srgbClr val="FF0000"/>
                </a:solidFill>
              </a:rPr>
              <a:t>The “orange” portion represents the overlap between Pittsburgh and Las Vegas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7543800" y="3120777"/>
            <a:ext cx="990600" cy="47146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1512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FD429-D9AF-C04F-B48C-9D03DDABA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A3026-C3FD-0344-99BD-9AC737BC2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745266"/>
          </a:xfrm>
        </p:spPr>
        <p:txBody>
          <a:bodyPr>
            <a:normAutofit/>
          </a:bodyPr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/>
              <a:t>Having two plots overlap doesn’t seem very appealing. Let’s place the </a:t>
            </a:r>
            <a:r>
              <a:rPr lang="en-US" i="1" dirty="0"/>
              <a:t>histogram</a:t>
            </a:r>
            <a:r>
              <a:rPr lang="en-US" dirty="0"/>
              <a:t> bars side by side using </a:t>
            </a:r>
            <a:r>
              <a:rPr lang="en-US" i="1" dirty="0"/>
              <a:t>lists</a:t>
            </a:r>
            <a:endParaRPr lang="en-US" dirty="0"/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/>
              <a:t>This time, we only have one </a:t>
            </a:r>
            <a:r>
              <a:rPr lang="en-US" i="1" dirty="0"/>
              <a:t>histogram</a:t>
            </a:r>
            <a:r>
              <a:rPr lang="en-US" dirty="0"/>
              <a:t> object with a </a:t>
            </a:r>
            <a:r>
              <a:rPr lang="en-US" i="1" dirty="0"/>
              <a:t>list </a:t>
            </a:r>
            <a:r>
              <a:rPr lang="en-US" dirty="0"/>
              <a:t>of values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plt.hist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series_pitt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series_vegas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], alpha=0.7, color=['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red','blue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'], 	label=['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Pittsburgh','Las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Vegas’],bins="auto")</a:t>
            </a:r>
            <a:b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plt.xlabel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('Rating’)</a:t>
            </a:r>
            <a:b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plt.ylabel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('Number of Rating Scores’)</a:t>
            </a:r>
            <a:b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plt.legend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(loc='best’)</a:t>
            </a:r>
            <a:b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plt.title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("Review distribution of Pittsburgh and Las Vegas”)</a:t>
            </a:r>
            <a:b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plt.show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52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6863" indent="-285750">
              <a:lnSpc>
                <a:spcPct val="150000"/>
              </a:lnSpc>
              <a:defRPr/>
            </a:pP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61211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8F3F3E0-9947-C249-BD36-12A1B1332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Histogram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53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pic>
        <p:nvPicPr>
          <p:cNvPr id="2" name="Picture 1" descr="Screen Shot 2017-02-22 at 11.42.5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450" y="895350"/>
            <a:ext cx="7248749" cy="464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4192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60D71-4339-C947-AC12-DBDD7A837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Scatterplot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D70E0-537C-5F49-9C9A-C2E2301BB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497616"/>
          </a:xfrm>
        </p:spPr>
        <p:txBody>
          <a:bodyPr>
            <a:normAutofit/>
          </a:bodyPr>
          <a:lstStyle/>
          <a:p>
            <a:pPr marL="295275" lvl="2" indent="-282575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sz="2000" dirty="0"/>
              <a:t>Scatterplot displays a set of data points (observations) for 2 variables (bivariate), in an x-y plane</a:t>
            </a:r>
          </a:p>
          <a:p>
            <a:pPr marL="295275" lvl="2" indent="-282575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sz="2000" dirty="0"/>
              <a:t>We can use scatterplot to compare multiple categories on two different dimensions</a:t>
            </a: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/>
              <a:t>This time, let’s visualize the review counts and star ratings for businesses in the following categories: ‘Health &amp; Medical’, ‘Fast Food’, ‘Breakfast &amp; Brunch’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Creating new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dataframes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for each category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df_health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df[df["category_0"] == 'Health &amp; Medical']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df_fast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df[df["category_0"] == 'Fast Food'] 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df_brunch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df[df["category_0"] == 'Breakfast &amp; Brunch']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54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24131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6D1C1-84EF-CE4E-B75B-9D56AAEE9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Scatterplot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5C5D3-7674-CE41-B1F1-952BFD379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96863" indent="-285750">
              <a:lnSpc>
                <a:spcPct val="100000"/>
              </a:lnSpc>
              <a:defRPr/>
            </a:pPr>
            <a:r>
              <a:rPr lang="en-US" sz="2200" dirty="0">
                <a:solidFill>
                  <a:srgbClr val="004785"/>
                </a:solidFill>
              </a:rPr>
              <a:t>We can place a </a:t>
            </a:r>
            <a:r>
              <a:rPr lang="en-US" sz="2200" i="1" dirty="0">
                <a:solidFill>
                  <a:srgbClr val="004785"/>
                </a:solidFill>
              </a:rPr>
              <a:t>scatterplot</a:t>
            </a:r>
            <a:r>
              <a:rPr lang="en-US" sz="2200" dirty="0">
                <a:solidFill>
                  <a:srgbClr val="004785"/>
                </a:solidFill>
              </a:rPr>
              <a:t> object in the plot using </a:t>
            </a:r>
            <a:r>
              <a:rPr lang="en-US" sz="2200" i="1" dirty="0" err="1">
                <a:solidFill>
                  <a:srgbClr val="004785"/>
                </a:solidFill>
              </a:rPr>
              <a:t>plt.scatter</a:t>
            </a:r>
            <a:r>
              <a:rPr lang="en-US" sz="2200" i="1" dirty="0">
                <a:solidFill>
                  <a:srgbClr val="004785"/>
                </a:solidFill>
              </a:rPr>
              <a:t>()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endParaRPr lang="en-US" dirty="0">
              <a:solidFill>
                <a:srgbClr val="004785"/>
              </a:solidFill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first two arguments are the data for the x and y axis, respectively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plt.scatter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df_health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['stars'],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df_health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['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review_count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'],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marker='o',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#marker shape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color='r',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color: red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alpha=0.7,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#alpha (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tranparency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 = 124,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#size of each marker</a:t>
            </a:r>
            <a:b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label=['Health &amp; Medical']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#label</a:t>
            </a: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55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4478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8626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E8B1B-E37E-3442-A4F3-A29C803AF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Scatterplot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E1F90-85B6-E74B-9864-A64A5620E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11916"/>
          </a:xfrm>
        </p:spPr>
        <p:txBody>
          <a:bodyPr>
            <a:normAutofit fontScale="47500" lnSpcReduction="20000"/>
          </a:bodyPr>
          <a:lstStyle/>
          <a:p>
            <a:pPr marL="296863" indent="-285750">
              <a:lnSpc>
                <a:spcPct val="100000"/>
              </a:lnSpc>
              <a:defRPr/>
            </a:pPr>
            <a:r>
              <a:rPr lang="en-US" sz="5000" dirty="0"/>
              <a:t>Place two more </a:t>
            </a:r>
            <a:r>
              <a:rPr lang="en-US" sz="5000" i="1" dirty="0"/>
              <a:t>scatterplot</a:t>
            </a:r>
            <a:r>
              <a:rPr lang="en-US" sz="5000" dirty="0"/>
              <a:t> objects within the plot</a:t>
            </a:r>
            <a:br>
              <a:rPr lang="en-US" dirty="0">
                <a:solidFill>
                  <a:srgbClr val="004785"/>
                </a:solidFill>
              </a:rPr>
            </a:br>
            <a:endParaRPr lang="en-US" dirty="0">
              <a:solidFill>
                <a:srgbClr val="004785"/>
              </a:solidFill>
            </a:endParaRP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The first two arguments are the data for the x and y axis, respectively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plt.scatter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b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df_fast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['stars'], </a:t>
            </a:r>
            <a:r>
              <a:rPr lang="en-US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df_fast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['</a:t>
            </a:r>
            <a:r>
              <a:rPr lang="en-US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review_count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'],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marker='h’,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color='b’,</a:t>
            </a:r>
            <a:b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mr-IN" sz="3200" dirty="0" err="1">
                <a:latin typeface="Consolas" panose="020B0609020204030204" pitchFamily="49" charset="0"/>
              </a:rPr>
              <a:t>alpha</a:t>
            </a:r>
            <a:r>
              <a:rPr lang="mr-IN" sz="3200" dirty="0">
                <a:latin typeface="Consolas" panose="020B0609020204030204" pitchFamily="49" charset="0"/>
              </a:rPr>
              <a:t>=0.7,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s = 124,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label=['Fast Food']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plt.scatter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df_brunch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['stars'],</a:t>
            </a:r>
            <a:r>
              <a:rPr lang="en-US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df_brunch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['</a:t>
            </a:r>
            <a:r>
              <a:rPr lang="en-US" sz="3200" dirty="0" err="1">
                <a:latin typeface="Consolas" panose="020B0609020204030204" pitchFamily="49" charset="0"/>
                <a:cs typeface="Consolas" panose="020B0609020204030204" pitchFamily="49" charset="0"/>
              </a:rPr>
              <a:t>review_count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'],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marker=‘^',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color='g',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alpha=0.7,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s = 124,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	label=['Breakfast &amp; Brunch']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56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343263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DC0B6-9929-9E46-8743-572841466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Scatterplot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8D128-823B-A641-854F-7654A8912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/>
              <a:t>Add the axis labels and the legend</a:t>
            </a:r>
            <a:endParaRPr lang="en-US" dirty="0">
              <a:solidFill>
                <a:srgbClr val="004785"/>
              </a:solidFill>
            </a:endParaRPr>
          </a:p>
          <a:p>
            <a:pPr marL="11113" indent="0">
              <a:lnSpc>
                <a:spcPct val="150000"/>
              </a:lnSpc>
              <a:buNone/>
              <a:defRPr/>
            </a:pPr>
            <a:r>
              <a:rPr lang="en-US" dirty="0">
                <a:solidFill>
                  <a:srgbClr val="00478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plt.xlabel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('Rating’)</a:t>
            </a:r>
          </a:p>
          <a:p>
            <a:pPr marL="11113" indent="0">
              <a:lnSpc>
                <a:spcPct val="150000"/>
              </a:lnSpc>
              <a:buNone/>
              <a:defRPr/>
            </a:pP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plt.ylabel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('Review Count’) </a:t>
            </a:r>
          </a:p>
          <a:p>
            <a:pPr marL="11113" indent="0">
              <a:lnSpc>
                <a:spcPct val="150000"/>
              </a:lnSpc>
              <a:buNone/>
              <a:defRPr/>
            </a:pP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plt.legend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(loc='upper left’)</a:t>
            </a: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/>
              <a:t>Show the plot!</a:t>
            </a:r>
            <a:br>
              <a:rPr lang="en-US" dirty="0">
                <a:solidFill>
                  <a:srgbClr val="004785">
                    <a:lumMod val="75000"/>
                  </a:srgbClr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plt.show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57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6863" indent="-285750">
              <a:lnSpc>
                <a:spcPct val="150000"/>
              </a:lnSpc>
              <a:defRPr/>
            </a:pP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9984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AB0D86-17E6-B24A-BA5E-74E7F76F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Scatterplot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431116-513C-034C-924B-DCF61B777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We now have a visualization of review count and star rating for each category. </a:t>
            </a: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Each marker represents a single business. We can observe some clustering in review count and star rating, depending on the categories.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58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6863" indent="-285750">
              <a:lnSpc>
                <a:spcPct val="150000"/>
              </a:lnSpc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453" y="2592086"/>
            <a:ext cx="4724400" cy="306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1420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2ABA5-8D25-FD4D-80DA-118A17697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Scatterplot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34856-0B5F-5141-8D68-C5318D754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The outliers in the y axis (</a:t>
            </a:r>
            <a:r>
              <a:rPr lang="en-US" dirty="0" err="1">
                <a:solidFill>
                  <a:srgbClr val="004785"/>
                </a:solidFill>
              </a:rPr>
              <a:t>review_count</a:t>
            </a:r>
            <a:r>
              <a:rPr lang="en-US" dirty="0">
                <a:solidFill>
                  <a:srgbClr val="004785"/>
                </a:solidFill>
              </a:rPr>
              <a:t>) are squashing the other data points</a:t>
            </a:r>
          </a:p>
          <a:p>
            <a:pPr marL="525463" lvl="1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Let’s make a little tweak to represent the y-axis in a </a:t>
            </a:r>
            <a:r>
              <a:rPr lang="en-US" i="1" dirty="0">
                <a:solidFill>
                  <a:srgbClr val="004785"/>
                </a:solidFill>
              </a:rPr>
              <a:t>logarithmic</a:t>
            </a:r>
            <a:r>
              <a:rPr lang="en-US" dirty="0">
                <a:solidFill>
                  <a:srgbClr val="004785"/>
                </a:solidFill>
              </a:rPr>
              <a:t> scale, so that review count is displayed in an </a:t>
            </a:r>
            <a:r>
              <a:rPr lang="en-US" i="1" dirty="0">
                <a:solidFill>
                  <a:srgbClr val="004785"/>
                </a:solidFill>
              </a:rPr>
              <a:t>order of magnitude</a:t>
            </a:r>
            <a:r>
              <a:rPr lang="en-US" dirty="0">
                <a:solidFill>
                  <a:srgbClr val="004785"/>
                </a:solidFill>
              </a:rPr>
              <a:t> (groups of 10)</a:t>
            </a:r>
          </a:p>
          <a:p>
            <a:pPr marL="525463" lvl="1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All the values will be visualized in a more manageable range</a:t>
            </a: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Get the </a:t>
            </a:r>
            <a:r>
              <a:rPr lang="en-US" i="1" dirty="0">
                <a:solidFill>
                  <a:srgbClr val="004785"/>
                </a:solidFill>
              </a:rPr>
              <a:t>axes</a:t>
            </a:r>
            <a:r>
              <a:rPr lang="en-US" dirty="0">
                <a:solidFill>
                  <a:srgbClr val="004785"/>
                </a:solidFill>
              </a:rPr>
              <a:t> attribute from </a:t>
            </a:r>
            <a:r>
              <a:rPr lang="en-US" dirty="0" err="1">
                <a:solidFill>
                  <a:srgbClr val="004785"/>
                </a:solidFill>
              </a:rPr>
              <a:t>pyplot</a:t>
            </a:r>
            <a:r>
              <a:rPr lang="en-US" dirty="0">
                <a:solidFill>
                  <a:srgbClr val="004785"/>
                </a:solidFill>
              </a:rPr>
              <a:t> to define the scale of each axis</a:t>
            </a:r>
            <a:endParaRPr lang="en-US" dirty="0">
              <a:solidFill>
                <a:srgbClr val="004785">
                  <a:lumMod val="75000"/>
                </a:srgbClr>
              </a:solidFill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axes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plt.gca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get current axes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axes.set_yscale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('log')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set the scale of the y-axis as logarithmic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59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758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Our Data </a:t>
            </a:r>
            <a:r>
              <a:rPr lang="mr-IN" sz="3000" dirty="0"/>
              <a:t>–</a:t>
            </a:r>
            <a:r>
              <a:rPr lang="en-US" sz="3000" dirty="0"/>
              <a:t> Yelp Dataset</a:t>
            </a:r>
            <a:endParaRPr lang="en-US" sz="3000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20F83-57B8-0B42-B0C9-FE9AA5AB1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“cities” tab data columns:</a:t>
            </a:r>
          </a:p>
          <a:p>
            <a:pPr lvl="1">
              <a:defRPr/>
            </a:pPr>
            <a:r>
              <a:rPr lang="en-US" dirty="0">
                <a:solidFill>
                  <a:schemeClr val="accent4"/>
                </a:solidFill>
              </a:rPr>
              <a:t>id: Unique identifier of city</a:t>
            </a:r>
          </a:p>
          <a:p>
            <a:pPr lvl="1">
              <a:defRPr/>
            </a:pPr>
            <a:r>
              <a:rPr lang="en-US" dirty="0">
                <a:solidFill>
                  <a:schemeClr val="accent4"/>
                </a:solidFill>
              </a:rPr>
              <a:t>city: City name</a:t>
            </a:r>
          </a:p>
          <a:p>
            <a:pPr marL="228600" lvl="1" indent="0">
              <a:buNone/>
              <a:defRPr/>
            </a:pPr>
            <a:endParaRPr lang="en-US" dirty="0"/>
          </a:p>
          <a:p>
            <a:pPr marL="228600" lvl="1" indent="0">
              <a:buNone/>
              <a:defRPr/>
            </a:pPr>
            <a:endParaRPr lang="en-US" dirty="0"/>
          </a:p>
          <a:p>
            <a:pPr marL="228600" lvl="1" indent="0">
              <a:buNone/>
              <a:defRPr/>
            </a:pPr>
            <a:endParaRPr lang="en-US" dirty="0"/>
          </a:p>
          <a:p>
            <a:pPr marL="228600" lvl="1" indent="0">
              <a:buNone/>
              <a:defRPr/>
            </a:pPr>
            <a:endParaRPr lang="en-US" dirty="0"/>
          </a:p>
          <a:p>
            <a:pPr marL="228600" lvl="1" indent="0">
              <a:buNone/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“states” tab data columns:</a:t>
            </a:r>
          </a:p>
          <a:p>
            <a:pPr lvl="1">
              <a:defRPr/>
            </a:pPr>
            <a:r>
              <a:rPr lang="en-US" dirty="0">
                <a:solidFill>
                  <a:schemeClr val="accent4"/>
                </a:solidFill>
              </a:rPr>
              <a:t>id: Unique identifier of state</a:t>
            </a:r>
          </a:p>
          <a:p>
            <a:pPr lvl="1">
              <a:defRPr/>
            </a:pPr>
            <a:r>
              <a:rPr lang="en-US" dirty="0">
                <a:solidFill>
                  <a:schemeClr val="accent4"/>
                </a:solidFill>
              </a:rPr>
              <a:t>state: State name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6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9248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dirty="0"/>
          </a:p>
        </p:txBody>
      </p:sp>
      <p:pic>
        <p:nvPicPr>
          <p:cNvPr id="6" name="Picture 5" descr="Screen Shot 2017-01-31 at 1.51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4921042"/>
            <a:ext cx="1435100" cy="635000"/>
          </a:xfrm>
          <a:prstGeom prst="rect">
            <a:avLst/>
          </a:prstGeom>
          <a:ln>
            <a:solidFill>
              <a:srgbClr val="7F7F7F"/>
            </a:solidFill>
          </a:ln>
        </p:spPr>
      </p:pic>
      <p:pic>
        <p:nvPicPr>
          <p:cNvPr id="7" name="Picture 6" descr="Screen Shot 2017-01-31 at 1.53.2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209800"/>
            <a:ext cx="1841500" cy="1460500"/>
          </a:xfrm>
          <a:prstGeom prst="rect">
            <a:avLst/>
          </a:prstGeom>
          <a:ln>
            <a:solidFill>
              <a:srgbClr val="7F7F7F"/>
            </a:solidFill>
          </a:ln>
        </p:spPr>
      </p:pic>
    </p:spTree>
    <p:extLst>
      <p:ext uri="{BB962C8B-B14F-4D97-AF65-F5344CB8AC3E}">
        <p14:creationId xmlns:p14="http://schemas.microsoft.com/office/powerpoint/2010/main" val="61525898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8B94F-29BF-0947-B96F-3802321C0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- Scatterplot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542DE-5460-124C-A014-E44AE4899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4785"/>
                </a:solidFill>
              </a:rPr>
              <a:t>Looks much better!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60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054" y="1461360"/>
            <a:ext cx="6297139" cy="416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073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20028-0625-A743-94A4-A7AC76D71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Reference: Seaborn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9EAD0-4B79-3C44-844D-1C394DAED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6863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87E4"/>
                </a:solidFill>
              </a:rPr>
              <a:t>Seaborn</a:t>
            </a:r>
            <a:r>
              <a:rPr lang="en-US" dirty="0"/>
              <a:t> is a Python data visualization library based on </a:t>
            </a:r>
            <a:r>
              <a:rPr lang="en-US" dirty="0">
                <a:solidFill>
                  <a:srgbClr val="0087E4"/>
                </a:solidFill>
              </a:rPr>
              <a:t>matplotlib</a:t>
            </a:r>
          </a:p>
          <a:p>
            <a:pPr marL="525463" lvl="1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685"/>
                </a:solidFill>
              </a:rPr>
              <a:t>It provides a high-level interface for drawing </a:t>
            </a:r>
            <a:r>
              <a:rPr lang="en-US" i="1" dirty="0">
                <a:solidFill>
                  <a:srgbClr val="004685"/>
                </a:solidFill>
              </a:rPr>
              <a:t>more attractive and informative statistical graphics</a:t>
            </a:r>
          </a:p>
          <a:p>
            <a:pPr marL="525463" lvl="1" indent="-285750">
              <a:lnSpc>
                <a:spcPct val="150000"/>
              </a:lnSpc>
              <a:defRPr/>
            </a:pPr>
            <a:r>
              <a:rPr lang="en-US" dirty="0">
                <a:solidFill>
                  <a:srgbClr val="004685"/>
                </a:solidFill>
              </a:rPr>
              <a:t>It can also be used to </a:t>
            </a:r>
            <a:r>
              <a:rPr lang="en-US" i="1" dirty="0">
                <a:solidFill>
                  <a:srgbClr val="004685"/>
                </a:solidFill>
              </a:rPr>
              <a:t>enhance matplotlib graphics</a:t>
            </a:r>
          </a:p>
          <a:p>
            <a:pPr marL="296863" indent="-285750">
              <a:lnSpc>
                <a:spcPct val="150000"/>
              </a:lnSpc>
              <a:defRPr/>
            </a:pPr>
            <a:r>
              <a:rPr lang="en-US" dirty="0"/>
              <a:t>More info: </a:t>
            </a:r>
            <a:r>
              <a:rPr lang="en-US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https://seaborn.pydata.org/</a:t>
            </a:r>
            <a:endParaRPr lang="en-US" dirty="0">
              <a:solidFill>
                <a:schemeClr val="accent1"/>
              </a:solidFill>
            </a:endParaRPr>
          </a:p>
          <a:p>
            <a:pPr marL="11113" indent="0">
              <a:lnSpc>
                <a:spcPct val="150000"/>
              </a:lnSpc>
              <a:buNone/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61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9713" lvl="1" indent="0">
              <a:lnSpc>
                <a:spcPct val="150000"/>
              </a:lnSpc>
              <a:spcAft>
                <a:spcPts val="200"/>
              </a:spcAft>
              <a:buNone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Loading Data </a:t>
            </a:r>
            <a:r>
              <a:rPr lang="mr-IN" sz="3000" dirty="0"/>
              <a:t>–</a:t>
            </a:r>
            <a:r>
              <a:rPr lang="en-US" sz="3000" dirty="0"/>
              <a:t> pandas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5DF59-957C-EC47-8B18-ADD653D03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Let’s load and read the ‘</a:t>
            </a:r>
            <a:r>
              <a:rPr lang="en-US" dirty="0" err="1">
                <a:solidFill>
                  <a:srgbClr val="004685"/>
                </a:solidFill>
              </a:rPr>
              <a:t>yelp.xlsx</a:t>
            </a:r>
            <a:r>
              <a:rPr lang="en-US" dirty="0">
                <a:solidFill>
                  <a:srgbClr val="004685"/>
                </a:solidFill>
              </a:rPr>
              <a:t>’ file</a:t>
            </a:r>
          </a:p>
          <a:p>
            <a:pPr marL="228600" lvl="1" indent="0">
              <a:buNone/>
              <a:defRPr/>
            </a:pP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pandas as pd</a:t>
            </a:r>
          </a:p>
          <a:p>
            <a:pPr marL="228600" lvl="1" indent="0">
              <a:buNone/>
              <a:defRPr/>
            </a:pP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xls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pd.ExcelFile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yelp.xlsx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</a:t>
            </a:r>
          </a:p>
          <a:p>
            <a:pPr marL="228600" lvl="1" indent="0">
              <a:buNone/>
              <a:defRPr/>
            </a:pP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 = 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xls.parse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</a:t>
            </a: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yelp_data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')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#read the “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yelp_data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 sheet into a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DataFrame</a:t>
            </a:r>
            <a:endParaRPr lang="en-US" dirty="0">
              <a:solidFill>
                <a:srgbClr val="FFFFFF">
                  <a:lumMod val="50000"/>
                </a:srgb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i="1" dirty="0">
                <a:solidFill>
                  <a:srgbClr val="004685"/>
                </a:solidFill>
              </a:rPr>
              <a:t>df </a:t>
            </a:r>
            <a:r>
              <a:rPr lang="en-US" dirty="0">
                <a:solidFill>
                  <a:srgbClr val="004685"/>
                </a:solidFill>
              </a:rPr>
              <a:t>is a </a:t>
            </a:r>
            <a:r>
              <a:rPr lang="en-US" dirty="0" err="1">
                <a:solidFill>
                  <a:srgbClr val="004685"/>
                </a:solidFill>
              </a:rPr>
              <a:t>DataFrame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type(df)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Get a count of rows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(df)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Get the size (rows, columns)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df.shape</a:t>
            </a:r>
            <a:endParaRPr lang="en-US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7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6780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Inspecting Data - </a:t>
            </a:r>
            <a:r>
              <a:rPr lang="en-US" sz="3000" dirty="0" err="1"/>
              <a:t>DataFrame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EBB44-F5ED-D04B-A548-36343BE19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Get a count of values in each column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df.count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You can look at the column headers by accessing the </a:t>
            </a:r>
            <a:r>
              <a:rPr lang="en-US" i="1" dirty="0">
                <a:solidFill>
                  <a:srgbClr val="004685"/>
                </a:solidFill>
              </a:rPr>
              <a:t>columns </a:t>
            </a:r>
            <a:r>
              <a:rPr lang="en-US" dirty="0">
                <a:solidFill>
                  <a:srgbClr val="004685"/>
                </a:solidFill>
              </a:rPr>
              <a:t>attribute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df.columns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And the type of data stored in each column by accessing the </a:t>
            </a:r>
            <a:r>
              <a:rPr lang="en-US" i="1" dirty="0" err="1">
                <a:solidFill>
                  <a:srgbClr val="004685"/>
                </a:solidFill>
              </a:rPr>
              <a:t>dtypes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attribute</a:t>
            </a:r>
            <a:br>
              <a:rPr lang="en-US" dirty="0"/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df.dtypes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8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1140735" y="5291528"/>
            <a:ext cx="8686800" cy="381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685"/>
                </a:solidFill>
              </a:rPr>
              <a:t>For reference: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http://pandas.pydata.org/pandas-docs/stable/dsintro.html#dataframe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379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Inspecting Data - </a:t>
            </a:r>
            <a:r>
              <a:rPr lang="en-US" sz="3000" dirty="0" err="1"/>
              <a:t>DataFrame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AF75D-92CD-1F4A-9A60-A20C7B460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Provides various summary statistics for the numerical values in </a:t>
            </a:r>
            <a:r>
              <a:rPr lang="en-US" i="1" dirty="0" err="1">
                <a:solidFill>
                  <a:srgbClr val="004685"/>
                </a:solidFill>
              </a:rPr>
              <a:t>DataFrame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df.describe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Quickly examine the first 5 rows of data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df.head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  <a:defRPr/>
            </a:pPr>
            <a:r>
              <a:rPr lang="en-US" dirty="0">
                <a:solidFill>
                  <a:srgbClr val="004685"/>
                </a:solidFill>
              </a:rPr>
              <a:t>Or the first 100 rows of data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df.head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(100)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dirty="0">
                <a:solidFill>
                  <a:srgbClr val="004685"/>
                </a:solidFill>
              </a:rPr>
              <a:t>Drop the duplicates (based on all columns) from df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/>
              <a:t>df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df.drop_duplicates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9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0" name="Content Placeholder 4"/>
          <p:cNvSpPr txBox="1">
            <a:spLocks/>
          </p:cNvSpPr>
          <p:nvPr/>
        </p:nvSpPr>
        <p:spPr>
          <a:xfrm>
            <a:off x="1140735" y="5248753"/>
            <a:ext cx="8686800" cy="381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  <a:defRPr/>
            </a:pPr>
            <a:r>
              <a:rPr lang="en-US" dirty="0">
                <a:solidFill>
                  <a:srgbClr val="0047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http://pandas.pydata.org/pandas-docs/stable/dsintro.html#dataframe</a:t>
            </a:r>
            <a:endParaRPr lang="en-US" dirty="0">
              <a:solidFill>
                <a:schemeClr val="accent1"/>
              </a:solidFill>
            </a:endParaRPr>
          </a:p>
          <a:p>
            <a:pPr marL="228600" lvl="1" indent="0">
              <a:buNone/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47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1251</TotalTime>
  <Words>5575</Words>
  <Application>Microsoft Macintosh PowerPoint</Application>
  <PresentationFormat>Widescreen</PresentationFormat>
  <Paragraphs>466</Paragraphs>
  <Slides>61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7" baseType="lpstr">
      <vt:lpstr>Helvetica</vt:lpstr>
      <vt:lpstr>Open Sans</vt:lpstr>
      <vt:lpstr>Calibri</vt:lpstr>
      <vt:lpstr>Arial</vt:lpstr>
      <vt:lpstr>Consolas</vt:lpstr>
      <vt:lpstr>Office Theme</vt:lpstr>
      <vt:lpstr>PowerPoint Presentation</vt:lpstr>
      <vt:lpstr>Data Analysis</vt:lpstr>
      <vt:lpstr>Loading Data – pandas Module</vt:lpstr>
      <vt:lpstr>Loading Data – pandas Module</vt:lpstr>
      <vt:lpstr>Our Data – Yelp Dataset</vt:lpstr>
      <vt:lpstr>Our Data – Yelp Dataset</vt:lpstr>
      <vt:lpstr>Loading Data – pandas Module</vt:lpstr>
      <vt:lpstr>Inspecting Data - DataFrame</vt:lpstr>
      <vt:lpstr>Inspecting Data - DataFrame</vt:lpstr>
      <vt:lpstr>Querying Data</vt:lpstr>
      <vt:lpstr>Joining Data </vt:lpstr>
      <vt:lpstr>Joining Data </vt:lpstr>
      <vt:lpstr>Joining Data </vt:lpstr>
      <vt:lpstr>Joining Data - Exercise</vt:lpstr>
      <vt:lpstr>Joining Data - Exercise</vt:lpstr>
      <vt:lpstr>Querying Data - Slicing Rows</vt:lpstr>
      <vt:lpstr>Querying Data - Slicing Rows</vt:lpstr>
      <vt:lpstr>Querying Data - Conditions Using Boolean Indexing</vt:lpstr>
      <vt:lpstr>Querying Data - Conditions Using Boolean Indexing</vt:lpstr>
      <vt:lpstr>Querying Data - Conditions Using Boolean Indexing</vt:lpstr>
      <vt:lpstr>Querying Data - Conditions Using Boolean Indexing</vt:lpstr>
      <vt:lpstr>Querying Data - Conditions Using Boolean Indexing</vt:lpstr>
      <vt:lpstr>Querying Data - Exercise</vt:lpstr>
      <vt:lpstr>Querying Data - Exercise</vt:lpstr>
      <vt:lpstr>Querying Data - Exercise</vt:lpstr>
      <vt:lpstr>Computations – sum()</vt:lpstr>
      <vt:lpstr>Computations – mean()</vt:lpstr>
      <vt:lpstr>Other Methods</vt:lpstr>
      <vt:lpstr>Updating &amp; Creating Data</vt:lpstr>
      <vt:lpstr>Updating &amp; Creating Data - Exercise</vt:lpstr>
      <vt:lpstr>Querying Data - Summarizing Groups</vt:lpstr>
      <vt:lpstr>Querying Data – agg()</vt:lpstr>
      <vt:lpstr>Pivot Tables</vt:lpstr>
      <vt:lpstr>Pivot Tables – Using index</vt:lpstr>
      <vt:lpstr>Pivot Tables – Using index</vt:lpstr>
      <vt:lpstr>Pivot Tables – Using index</vt:lpstr>
      <vt:lpstr>Pivot Tables - Exercise</vt:lpstr>
      <vt:lpstr>Pivot Tables - Exercise</vt:lpstr>
      <vt:lpstr>Pivot Tables – aggfunc()</vt:lpstr>
      <vt:lpstr>Pivot Tables – aggfunc()</vt:lpstr>
      <vt:lpstr>Pivot Tables – aggfunc()</vt:lpstr>
      <vt:lpstr>Visualization</vt:lpstr>
      <vt:lpstr>Jupyter Notebook – “Magic Functions”</vt:lpstr>
      <vt:lpstr>Visualization - matplotlib</vt:lpstr>
      <vt:lpstr>Visualization - Histogram</vt:lpstr>
      <vt:lpstr>Visualization - Histogram</vt:lpstr>
      <vt:lpstr>Visualization - Histogram</vt:lpstr>
      <vt:lpstr>Visualization - Histogram</vt:lpstr>
      <vt:lpstr>Visualization - Histogram</vt:lpstr>
      <vt:lpstr>Visualization - Histogram</vt:lpstr>
      <vt:lpstr>Visualization - Histogram</vt:lpstr>
      <vt:lpstr>Visualization - Histogram</vt:lpstr>
      <vt:lpstr>Visualization - Histogram</vt:lpstr>
      <vt:lpstr>Visualization - Scatterplot</vt:lpstr>
      <vt:lpstr>Visualization - Scatterplot</vt:lpstr>
      <vt:lpstr>Visualization - Scatterplot</vt:lpstr>
      <vt:lpstr>Visualization - Scatterplot</vt:lpstr>
      <vt:lpstr>Visualization - Scatterplot</vt:lpstr>
      <vt:lpstr>Visualization - Scatterplot</vt:lpstr>
      <vt:lpstr>Visualization - Scatterplot</vt:lpstr>
      <vt:lpstr>For Reference: Seaborn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Srinivasan, Sharadha</cp:lastModifiedBy>
  <cp:revision>72</cp:revision>
  <dcterms:created xsi:type="dcterms:W3CDTF">2020-01-21T23:14:53Z</dcterms:created>
  <dcterms:modified xsi:type="dcterms:W3CDTF">2020-05-14T19:09:06Z</dcterms:modified>
</cp:coreProperties>
</file>

<file path=docProps/thumbnail.jpeg>
</file>